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81" r:id="rId2"/>
    <p:sldId id="393" r:id="rId3"/>
    <p:sldId id="392" r:id="rId4"/>
    <p:sldId id="384" r:id="rId5"/>
    <p:sldId id="385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86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87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80" r:id="rId72"/>
    <p:sldId id="382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88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89" r:id="rId116"/>
    <p:sldId id="371" r:id="rId117"/>
    <p:sldId id="372" r:id="rId118"/>
    <p:sldId id="373" r:id="rId119"/>
    <p:sldId id="374" r:id="rId120"/>
    <p:sldId id="390" r:id="rId121"/>
    <p:sldId id="376" r:id="rId122"/>
    <p:sldId id="377" r:id="rId123"/>
    <p:sldId id="378" r:id="rId124"/>
    <p:sldId id="391" r:id="rId125"/>
  </p:sldIdLst>
  <p:sldSz cx="10680700" cy="7556500"/>
  <p:notesSz cx="10680700" cy="75565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HY견고딕" panose="02030600000101010101" pitchFamily="18" charset="-127"/>
      <p:regular r:id="rId130"/>
    </p:embeddedFont>
    <p:embeddedFont>
      <p:font typeface="맑은 고딕" panose="020B0503020000020004" pitchFamily="50" charset="-127"/>
      <p:regular r:id="rId131"/>
      <p:bold r:id="rId132"/>
    </p:embeddedFont>
    <p:embeddedFont>
      <p:font typeface="배달의민족 주아" panose="02020603020101020101" pitchFamily="18" charset="-127"/>
      <p:regular r:id="rId1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66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052" y="2342515"/>
            <a:ext cx="9078595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F362B-34F4-4779-B08A-B227268B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3BA127-FFA0-49B8-9265-61AD8C9C9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68550" y="7068545"/>
            <a:ext cx="2743200" cy="365125"/>
          </a:xfrm>
          <a:prstGeom prst="rect">
            <a:avLst/>
          </a:prstGeom>
        </p:spPr>
        <p:txBody>
          <a:bodyPr/>
          <a:lstStyle/>
          <a:p>
            <a:fld id="{126B6E8C-3EB3-4805-BDB2-A9FF2AF2E4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54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85858"/>
                </a:solidFill>
                <a:latin typeface="굴림"/>
                <a:cs typeface="굴림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85858"/>
                </a:solidFill>
                <a:latin typeface="굴림"/>
                <a:cs typeface="굴림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85858"/>
                </a:solidFill>
                <a:latin typeface="굴림"/>
                <a:cs typeface="굴림"/>
              </a:defRPr>
            </a:lvl1pPr>
          </a:lstStyle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F86DF-8FBD-4593-B753-D2D7BA0944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6992737"/>
            <a:ext cx="2962167" cy="455020"/>
          </a:xfrm>
          <a:prstGeom prst="rect">
            <a:avLst/>
          </a:prstGeom>
        </p:spPr>
      </p:pic>
      <p:pic>
        <p:nvPicPr>
          <p:cNvPr id="7" name="그림 4" descr="선.png">
            <a:extLst>
              <a:ext uri="{FF2B5EF4-FFF2-40B4-BE49-F238E27FC236}">
                <a16:creationId xmlns:a16="http://schemas.microsoft.com/office/drawing/2014/main" id="{582E77D0-75A1-4116-95D6-CF79EE8B2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4936830" y="336253"/>
            <a:ext cx="5661320" cy="374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6CF4B0-067E-4CBB-8FD8-D6E050884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5911850"/>
            <a:ext cx="2962167" cy="4550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41800" y="711326"/>
            <a:ext cx="5864225" cy="68580"/>
          </a:xfrm>
          <a:custGeom>
            <a:avLst/>
            <a:gdLst/>
            <a:ahLst/>
            <a:cxnLst/>
            <a:rect l="l" t="t" r="r" b="b"/>
            <a:pathLst>
              <a:path w="5864225" h="68579">
                <a:moveTo>
                  <a:pt x="5864034" y="0"/>
                </a:moveTo>
                <a:lnTo>
                  <a:pt x="0" y="0"/>
                </a:lnTo>
                <a:lnTo>
                  <a:pt x="0" y="68541"/>
                </a:lnTo>
                <a:lnTo>
                  <a:pt x="5864034" y="68541"/>
                </a:lnTo>
                <a:lnTo>
                  <a:pt x="5864034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1104" y="2909366"/>
            <a:ext cx="5198491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85858"/>
                </a:solidFill>
                <a:latin typeface="굴림"/>
                <a:cs typeface="굴림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2812" y="2424906"/>
            <a:ext cx="7601584" cy="3687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CD06E-FF2F-48F0-BA46-CA7125FA9F3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7057030"/>
            <a:ext cx="2962167" cy="455020"/>
          </a:xfrm>
          <a:prstGeom prst="rect">
            <a:avLst/>
          </a:prstGeom>
        </p:spPr>
      </p:pic>
      <p:pic>
        <p:nvPicPr>
          <p:cNvPr id="9" name="그림 4" descr="선.png">
            <a:extLst>
              <a:ext uri="{FF2B5EF4-FFF2-40B4-BE49-F238E27FC236}">
                <a16:creationId xmlns:a16="http://schemas.microsoft.com/office/drawing/2014/main" id="{4BBA75C1-BD53-4F23-AD20-00EA04BC93A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4936830" y="882650"/>
            <a:ext cx="5661320" cy="37467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83C21-EDDC-4142-96F1-F936D3CF6A4B}"/>
              </a:ext>
            </a:extLst>
          </p:cNvPr>
          <p:cNvSpPr txBox="1"/>
          <p:nvPr userDrawn="1"/>
        </p:nvSpPr>
        <p:spPr>
          <a:xfrm>
            <a:off x="9531350" y="70548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 상 희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737274-D125-4AC0-85AC-EBF4C7BC4096}"/>
              </a:ext>
            </a:extLst>
          </p:cNvPr>
          <p:cNvSpPr txBox="1">
            <a:spLocks/>
          </p:cNvSpPr>
          <p:nvPr userDrawn="1"/>
        </p:nvSpPr>
        <p:spPr>
          <a:xfrm>
            <a:off x="82550" y="7146925"/>
            <a:ext cx="6858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6B6E8C-3EB3-4805-BDB2-A9FF2AF2E4C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3" r:id="rId4"/>
    <p:sldLayoutId id="2147483664" r:id="rId5"/>
    <p:sldLayoutId id="2147483665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6.jpg"/><Relationship Id="rId4" Type="http://schemas.openxmlformats.org/officeDocument/2006/relationships/image" Target="../media/image185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7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15003712-99E1-4D6F-9C17-8A23D2081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92070"/>
            <a:ext cx="1068070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635" marR="5080" indent="-1131570" algn="ctr">
              <a:lnSpc>
                <a:spcPct val="100000"/>
              </a:lnSpc>
              <a:spcBef>
                <a:spcPts val="95"/>
              </a:spcBef>
            </a:pPr>
            <a:r>
              <a:rPr sz="5400" spc="22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sz="5400" spc="-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sz="5400" spc="-340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5400" spc="-50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첫걸</a:t>
            </a:r>
            <a:r>
              <a:rPr sz="5400" spc="-10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</a:t>
            </a:r>
            <a:r>
              <a:rPr sz="5400" spc="-92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sz="5400" spc="-50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</a:t>
            </a:r>
            <a:r>
              <a:rPr sz="5400" spc="-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썬  </a:t>
            </a:r>
            <a:r>
              <a:rPr sz="5400" spc="-38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핵심문법</a:t>
            </a:r>
            <a:endParaRPr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BFD5813-2702-4745-A152-6B52835A3889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D5FACA15-414F-4621-B960-FFB2BB1A26B5}"/>
              </a:ext>
            </a:extLst>
          </p:cNvPr>
          <p:cNvSpPr txBox="1">
            <a:spLocks/>
          </p:cNvSpPr>
          <p:nvPr/>
        </p:nvSpPr>
        <p:spPr>
          <a:xfrm>
            <a:off x="-6350" y="4382870"/>
            <a:ext cx="1068070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rgbClr val="585858"/>
                </a:solidFill>
                <a:latin typeface="굴림"/>
                <a:ea typeface="+mj-ea"/>
                <a:cs typeface="굴림"/>
              </a:defRPr>
            </a:lvl1pPr>
          </a:lstStyle>
          <a:p>
            <a:pPr marL="1143635" marR="5080" indent="-1131570" algn="ctr" latinLnBrk="0">
              <a:spcBef>
                <a:spcPts val="95"/>
              </a:spcBef>
            </a:pPr>
            <a:r>
              <a:rPr lang="ko-KR" altLang="en-US" sz="5400" kern="0" spc="-5" dirty="0">
                <a:solidFill>
                  <a:srgbClr val="01408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  상  희</a:t>
            </a:r>
            <a:endParaRPr lang="ko-KR" altLang="en-US" sz="54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11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501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개발환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경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구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1750" y="2025650"/>
            <a:ext cx="8990521" cy="5086649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6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설</a:t>
            </a:r>
            <a:r>
              <a:rPr sz="2000" dirty="0">
                <a:latin typeface="굴림"/>
                <a:cs typeface="굴림"/>
              </a:rPr>
              <a:t>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방</a:t>
            </a:r>
            <a:r>
              <a:rPr sz="2000" dirty="0">
                <a:latin typeface="굴림"/>
                <a:cs typeface="굴림"/>
              </a:rPr>
              <a:t>법</a:t>
            </a:r>
          </a:p>
          <a:p>
            <a:pPr marL="925830" marR="652780" lvl="1" indent="-457200">
              <a:lnSpc>
                <a:spcPct val="149900"/>
              </a:lnSpc>
              <a:spcBef>
                <a:spcPts val="55"/>
              </a:spcBef>
              <a:buFont typeface="+mj-lt"/>
              <a:buAutoNum type="arabicPeriod"/>
              <a:tabLst>
                <a:tab pos="719455" algn="l"/>
              </a:tabLst>
            </a:pPr>
            <a:r>
              <a:rPr sz="1800" spc="-170" dirty="0">
                <a:latin typeface="굴림"/>
                <a:cs typeface="굴림"/>
              </a:rPr>
              <a:t>파이</a:t>
            </a:r>
            <a:r>
              <a:rPr sz="1800" dirty="0">
                <a:latin typeface="굴림"/>
                <a:cs typeface="굴림"/>
              </a:rPr>
              <a:t>썬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홈페이지에</a:t>
            </a:r>
            <a:r>
              <a:rPr sz="1800" dirty="0">
                <a:latin typeface="굴림"/>
                <a:cs typeface="굴림"/>
              </a:rPr>
              <a:t>서</a:t>
            </a:r>
            <a:r>
              <a:rPr sz="1800" spc="-29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설</a:t>
            </a:r>
            <a:r>
              <a:rPr sz="1800" dirty="0">
                <a:latin typeface="굴림"/>
                <a:cs typeface="굴림"/>
              </a:rPr>
              <a:t>치  </a:t>
            </a:r>
            <a:r>
              <a:rPr sz="1800" spc="-25" dirty="0">
                <a:latin typeface="굴림"/>
                <a:cs typeface="굴림"/>
              </a:rPr>
              <a:t>http://www.python.org/downloads</a:t>
            </a:r>
            <a:endParaRPr sz="1800" dirty="0">
              <a:latin typeface="굴림"/>
              <a:cs typeface="굴림"/>
            </a:endParaRPr>
          </a:p>
          <a:p>
            <a:pPr marL="925830" marR="1386840" lvl="1" indent="-457200">
              <a:lnSpc>
                <a:spcPct val="149900"/>
              </a:lnSpc>
              <a:buFont typeface="+mj-lt"/>
              <a:buAutoNum type="arabicPeriod"/>
              <a:tabLst>
                <a:tab pos="719455" algn="l"/>
              </a:tabLst>
            </a:pPr>
            <a:r>
              <a:rPr sz="1800" b="1" spc="25" dirty="0">
                <a:solidFill>
                  <a:srgbClr val="FF0000"/>
                </a:solidFill>
                <a:latin typeface="굴림"/>
                <a:cs typeface="굴림"/>
              </a:rPr>
              <a:t>A</a:t>
            </a:r>
            <a:r>
              <a:rPr sz="1800" b="1" spc="-5" dirty="0">
                <a:solidFill>
                  <a:srgbClr val="FF0000"/>
                </a:solidFill>
                <a:latin typeface="굴림"/>
                <a:cs typeface="굴림"/>
              </a:rPr>
              <a:t>n</a:t>
            </a:r>
            <a:r>
              <a:rPr sz="1800" b="1" spc="-55" dirty="0">
                <a:solidFill>
                  <a:srgbClr val="FF0000"/>
                </a:solidFill>
                <a:latin typeface="굴림"/>
                <a:cs typeface="굴림"/>
              </a:rPr>
              <a:t>a</a:t>
            </a:r>
            <a:r>
              <a:rPr sz="1800" b="1" spc="-145" dirty="0">
                <a:solidFill>
                  <a:srgbClr val="FF0000"/>
                </a:solidFill>
                <a:latin typeface="굴림"/>
                <a:cs typeface="굴림"/>
              </a:rPr>
              <a:t>c</a:t>
            </a:r>
            <a:r>
              <a:rPr sz="1800" b="1" spc="-70" dirty="0">
                <a:solidFill>
                  <a:srgbClr val="FF0000"/>
                </a:solidFill>
                <a:latin typeface="굴림"/>
                <a:cs typeface="굴림"/>
              </a:rPr>
              <a:t>o</a:t>
            </a:r>
            <a:r>
              <a:rPr sz="1800" b="1" spc="-5" dirty="0">
                <a:solidFill>
                  <a:srgbClr val="FF0000"/>
                </a:solidFill>
                <a:latin typeface="굴림"/>
                <a:cs typeface="굴림"/>
              </a:rPr>
              <a:t>n</a:t>
            </a:r>
            <a:r>
              <a:rPr sz="1800" b="1" spc="-50" dirty="0">
                <a:solidFill>
                  <a:srgbClr val="FF0000"/>
                </a:solidFill>
                <a:latin typeface="굴림"/>
                <a:cs typeface="굴림"/>
              </a:rPr>
              <a:t>d</a:t>
            </a:r>
            <a:r>
              <a:rPr sz="1800" b="1" dirty="0">
                <a:solidFill>
                  <a:srgbClr val="FF0000"/>
                </a:solidFill>
                <a:latin typeface="굴림"/>
                <a:cs typeface="굴림"/>
              </a:rPr>
              <a:t>a</a:t>
            </a:r>
            <a:r>
              <a:rPr sz="1800" b="1" spc="-21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1800" b="1" spc="-170" dirty="0">
                <a:solidFill>
                  <a:srgbClr val="FF0000"/>
                </a:solidFill>
                <a:latin typeface="굴림"/>
                <a:cs typeface="굴림"/>
              </a:rPr>
              <a:t>설</a:t>
            </a:r>
            <a:r>
              <a:rPr sz="1800" b="1" dirty="0">
                <a:solidFill>
                  <a:srgbClr val="FF0000"/>
                </a:solidFill>
                <a:latin typeface="굴림"/>
                <a:cs typeface="굴림"/>
              </a:rPr>
              <a:t>치 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h</a:t>
            </a:r>
            <a:r>
              <a:rPr sz="1800" u="sng" spc="1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tt</a:t>
            </a:r>
            <a:r>
              <a:rPr sz="18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p</a:t>
            </a:r>
            <a:r>
              <a:rPr sz="18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s</a:t>
            </a:r>
            <a:r>
              <a:rPr sz="18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:</a:t>
            </a:r>
            <a:r>
              <a:rPr sz="18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//</a:t>
            </a:r>
            <a:r>
              <a:rPr sz="18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ww</a:t>
            </a:r>
            <a:r>
              <a:rPr sz="18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w</a:t>
            </a:r>
            <a:r>
              <a:rPr sz="1800"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.</a:t>
            </a:r>
            <a:r>
              <a:rPr sz="18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a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n</a:t>
            </a:r>
            <a:r>
              <a:rPr sz="18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a</a:t>
            </a:r>
            <a:r>
              <a:rPr sz="1800" u="sng" spc="-1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c</a:t>
            </a:r>
            <a:r>
              <a:rPr sz="1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o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n</a:t>
            </a:r>
            <a:r>
              <a:rPr sz="18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d</a:t>
            </a:r>
            <a:r>
              <a:rPr sz="18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a</a:t>
            </a:r>
            <a:r>
              <a:rPr sz="1800"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.</a:t>
            </a:r>
            <a:r>
              <a:rPr sz="1800" u="sng" spc="-1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c</a:t>
            </a:r>
            <a:r>
              <a:rPr sz="180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o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  <a:hlinkClick r:id="rId2"/>
              </a:rPr>
              <a:t>m</a:t>
            </a:r>
            <a:r>
              <a:rPr lang="en-US" altLang="ko-KR"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 , </a:t>
            </a:r>
            <a:r>
              <a:rPr lang="ko-KR" altLang="en-US" sz="1800" b="1" i="1" dirty="0" err="1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설치시</a:t>
            </a:r>
            <a:r>
              <a:rPr lang="ko-KR" altLang="en-US" sz="1800" b="1" i="1" dirty="0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  </a:t>
            </a:r>
            <a:r>
              <a:rPr lang="en-US" altLang="ko-KR" sz="1800" b="1" i="1" dirty="0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python  </a:t>
            </a:r>
            <a:r>
              <a:rPr lang="ko-KR" altLang="en-US" sz="1800" b="1" i="1" dirty="0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모듈</a:t>
            </a:r>
            <a:r>
              <a:rPr lang="en-US" altLang="ko-KR" sz="1800" b="1" i="1" dirty="0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, </a:t>
            </a:r>
            <a:r>
              <a:rPr lang="en-US" altLang="ko-KR" sz="1800" b="1" i="1" dirty="0" err="1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jupyter</a:t>
            </a:r>
            <a:r>
              <a:rPr lang="en-US" altLang="ko-KR" sz="1800" b="1" i="1" dirty="0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 notebook  </a:t>
            </a:r>
            <a:r>
              <a:rPr lang="ko-KR" altLang="en-US" sz="1800" b="1" i="1" dirty="0">
                <a:solidFill>
                  <a:srgbClr val="FF0000"/>
                </a:solidFill>
                <a:uFill>
                  <a:solidFill>
                    <a:srgbClr val="0462C1"/>
                  </a:solidFill>
                </a:uFill>
                <a:latin typeface="굴림"/>
                <a:cs typeface="굴림"/>
              </a:rPr>
              <a:t>자동설치 됨</a:t>
            </a:r>
            <a:endParaRPr sz="1800" b="1" i="1" dirty="0">
              <a:solidFill>
                <a:srgbClr val="FF0000"/>
              </a:solidFill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080"/>
              </a:spcBef>
              <a:buFont typeface="+mj-lt"/>
              <a:buAutoNum type="arabicPeriod"/>
              <a:tabLst>
                <a:tab pos="719455" algn="l"/>
              </a:tabLst>
            </a:pPr>
            <a:r>
              <a:rPr sz="1800" spc="-170" dirty="0" err="1">
                <a:latin typeface="굴림"/>
                <a:cs typeface="굴림"/>
              </a:rPr>
              <a:t>에디</a:t>
            </a:r>
            <a:r>
              <a:rPr sz="1800" dirty="0" err="1">
                <a:latin typeface="굴림"/>
                <a:cs typeface="굴림"/>
              </a:rPr>
              <a:t>터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설</a:t>
            </a:r>
            <a:r>
              <a:rPr sz="1800" dirty="0">
                <a:latin typeface="굴림"/>
                <a:cs typeface="굴림"/>
              </a:rPr>
              <a:t>치</a:t>
            </a:r>
          </a:p>
          <a:p>
            <a:pPr marL="1382395" lvl="2" indent="-457200">
              <a:lnSpc>
                <a:spcPct val="100000"/>
              </a:lnSpc>
              <a:spcBef>
                <a:spcPts val="1080"/>
              </a:spcBef>
              <a:buFont typeface="+mj-lt"/>
              <a:buAutoNum type="arabicPeriod"/>
              <a:tabLst>
                <a:tab pos="1382395" algn="l"/>
                <a:tab pos="1383030" algn="l"/>
              </a:tabLst>
            </a:pPr>
            <a:r>
              <a:rPr sz="1800" spc="-170" dirty="0">
                <a:latin typeface="굴림"/>
                <a:cs typeface="굴림"/>
              </a:rPr>
              <a:t>비주</a:t>
            </a:r>
            <a:r>
              <a:rPr sz="1800" dirty="0">
                <a:latin typeface="굴림"/>
                <a:cs typeface="굴림"/>
              </a:rPr>
              <a:t>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스투디</a:t>
            </a:r>
            <a:r>
              <a:rPr sz="1800" dirty="0">
                <a:latin typeface="굴림"/>
                <a:cs typeface="굴림"/>
              </a:rPr>
              <a:t>오</a:t>
            </a:r>
          </a:p>
          <a:p>
            <a:pPr marL="1382395" lvl="2" indent="-457200">
              <a:lnSpc>
                <a:spcPct val="100000"/>
              </a:lnSpc>
              <a:spcBef>
                <a:spcPts val="1075"/>
              </a:spcBef>
              <a:buFont typeface="+mj-lt"/>
              <a:buAutoNum type="arabicPeriod"/>
              <a:tabLst>
                <a:tab pos="1382395" algn="l"/>
                <a:tab pos="1383030" algn="l"/>
              </a:tabLst>
            </a:pPr>
            <a:r>
              <a:rPr sz="1800" spc="-170" dirty="0">
                <a:latin typeface="굴림"/>
                <a:cs typeface="굴림"/>
              </a:rPr>
              <a:t>텍스</a:t>
            </a:r>
            <a:r>
              <a:rPr sz="1800" dirty="0">
                <a:latin typeface="굴림"/>
                <a:cs typeface="굴림"/>
              </a:rPr>
              <a:t>트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에디</a:t>
            </a:r>
            <a:r>
              <a:rPr sz="1800" spc="-175" dirty="0">
                <a:latin typeface="굴림"/>
                <a:cs typeface="굴림"/>
              </a:rPr>
              <a:t>터</a:t>
            </a:r>
            <a:r>
              <a:rPr sz="1800" spc="-114" dirty="0">
                <a:latin typeface="굴림"/>
                <a:cs typeface="굴림"/>
              </a:rPr>
              <a:t>(</a:t>
            </a:r>
            <a:r>
              <a:rPr sz="1800" spc="-170" dirty="0">
                <a:latin typeface="굴림"/>
                <a:cs typeface="굴림"/>
              </a:rPr>
              <a:t>메모</a:t>
            </a:r>
            <a:r>
              <a:rPr sz="1800" spc="-175" dirty="0">
                <a:latin typeface="굴림"/>
                <a:cs typeface="굴림"/>
              </a:rPr>
              <a:t>장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290" dirty="0">
                <a:latin typeface="굴림"/>
                <a:cs typeface="굴림"/>
              </a:rPr>
              <a:t> </a:t>
            </a:r>
            <a:r>
              <a:rPr sz="1800" spc="-50" dirty="0">
                <a:latin typeface="굴림"/>
                <a:cs typeface="굴림"/>
              </a:rPr>
              <a:t>S</a:t>
            </a:r>
            <a:r>
              <a:rPr sz="1800" spc="15" dirty="0">
                <a:latin typeface="굴림"/>
                <a:cs typeface="굴림"/>
              </a:rPr>
              <a:t>u</a:t>
            </a:r>
            <a:r>
              <a:rPr sz="1800" spc="-50" dirty="0">
                <a:latin typeface="굴림"/>
                <a:cs typeface="굴림"/>
              </a:rPr>
              <a:t>b</a:t>
            </a:r>
            <a:r>
              <a:rPr sz="1800" spc="-10" dirty="0">
                <a:latin typeface="굴림"/>
                <a:cs typeface="굴림"/>
              </a:rPr>
              <a:t>l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30" dirty="0">
                <a:latin typeface="굴림"/>
                <a:cs typeface="굴림"/>
              </a:rPr>
              <a:t>m</a:t>
            </a:r>
            <a:r>
              <a:rPr sz="1800" dirty="0">
                <a:latin typeface="굴림"/>
                <a:cs typeface="굴림"/>
              </a:rPr>
              <a:t>e</a:t>
            </a:r>
            <a:r>
              <a:rPr sz="1800" spc="-204" dirty="0">
                <a:latin typeface="굴림"/>
                <a:cs typeface="굴림"/>
              </a:rPr>
              <a:t> </a:t>
            </a:r>
            <a:r>
              <a:rPr sz="1800" spc="-125" dirty="0">
                <a:latin typeface="굴림"/>
                <a:cs typeface="굴림"/>
              </a:rPr>
              <a:t>T</a:t>
            </a:r>
            <a:r>
              <a:rPr sz="1800" spc="-50" dirty="0">
                <a:latin typeface="굴림"/>
                <a:cs typeface="굴림"/>
              </a:rPr>
              <a:t>e</a:t>
            </a:r>
            <a:r>
              <a:rPr sz="1800" spc="10" dirty="0">
                <a:latin typeface="굴림"/>
                <a:cs typeface="굴림"/>
              </a:rPr>
              <a:t>x</a:t>
            </a:r>
            <a:r>
              <a:rPr sz="1800" dirty="0">
                <a:latin typeface="굴림"/>
                <a:cs typeface="굴림"/>
              </a:rPr>
              <a:t>t</a:t>
            </a:r>
            <a:r>
              <a:rPr sz="1800" spc="-5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등</a:t>
            </a:r>
            <a:r>
              <a:rPr sz="1800" dirty="0">
                <a:latin typeface="굴림"/>
                <a:cs typeface="굴림"/>
              </a:rPr>
              <a:t>)</a:t>
            </a:r>
          </a:p>
          <a:p>
            <a:pPr marL="1382395" lvl="2" indent="-457200">
              <a:lnSpc>
                <a:spcPct val="100000"/>
              </a:lnSpc>
              <a:spcBef>
                <a:spcPts val="1080"/>
              </a:spcBef>
              <a:buFont typeface="+mj-lt"/>
              <a:buAutoNum type="arabicPeriod"/>
              <a:tabLst>
                <a:tab pos="1382395" algn="l"/>
                <a:tab pos="1383030" algn="l"/>
              </a:tabLst>
            </a:pPr>
            <a:r>
              <a:rPr sz="1800" spc="-25" dirty="0">
                <a:latin typeface="굴림"/>
                <a:cs typeface="굴림"/>
              </a:rPr>
              <a:t>PyCharm</a:t>
            </a:r>
            <a:endParaRPr sz="1800" dirty="0">
              <a:latin typeface="굴림"/>
              <a:cs typeface="굴림"/>
            </a:endParaRPr>
          </a:p>
          <a:p>
            <a:pPr marL="1382395" lvl="2" indent="-457200">
              <a:lnSpc>
                <a:spcPct val="100000"/>
              </a:lnSpc>
              <a:spcBef>
                <a:spcPts val="1075"/>
              </a:spcBef>
              <a:buFont typeface="+mj-lt"/>
              <a:buAutoNum type="arabicPeriod"/>
              <a:tabLst>
                <a:tab pos="1382395" algn="l"/>
                <a:tab pos="1383030" algn="l"/>
              </a:tabLst>
            </a:pPr>
            <a:r>
              <a:rPr sz="1800" spc="-5" dirty="0">
                <a:latin typeface="굴림"/>
                <a:cs typeface="굴림"/>
              </a:rPr>
              <a:t>Jupyter</a:t>
            </a:r>
            <a:r>
              <a:rPr sz="1800" spc="-114" dirty="0">
                <a:latin typeface="굴림"/>
                <a:cs typeface="굴림"/>
              </a:rPr>
              <a:t> </a:t>
            </a:r>
            <a:r>
              <a:rPr sz="1800" spc="-30" dirty="0">
                <a:latin typeface="굴림"/>
                <a:cs typeface="굴림"/>
              </a:rPr>
              <a:t>Notebook</a:t>
            </a:r>
            <a:endParaRPr sz="1800" dirty="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080"/>
              </a:spcBef>
              <a:buFont typeface="+mj-lt"/>
              <a:buAutoNum type="arabicPeriod"/>
              <a:tabLst>
                <a:tab pos="719455" algn="l"/>
              </a:tabLst>
            </a:pPr>
            <a:r>
              <a:rPr sz="1800" spc="-170" dirty="0">
                <a:latin typeface="굴림"/>
                <a:cs typeface="굴림"/>
              </a:rPr>
              <a:t>구</a:t>
            </a:r>
            <a:r>
              <a:rPr sz="1800" dirty="0">
                <a:latin typeface="굴림"/>
                <a:cs typeface="굴림"/>
              </a:rPr>
              <a:t>글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80" dirty="0" err="1">
                <a:latin typeface="굴림"/>
                <a:cs typeface="굴림"/>
              </a:rPr>
              <a:t>C</a:t>
            </a:r>
            <a:r>
              <a:rPr sz="1800" spc="-70" dirty="0" err="1">
                <a:latin typeface="굴림"/>
                <a:cs typeface="굴림"/>
              </a:rPr>
              <a:t>o</a:t>
            </a:r>
            <a:r>
              <a:rPr sz="1800" spc="-10" dirty="0" err="1">
                <a:latin typeface="굴림"/>
                <a:cs typeface="굴림"/>
              </a:rPr>
              <a:t>l</a:t>
            </a:r>
            <a:r>
              <a:rPr sz="1800" spc="-55" dirty="0" err="1">
                <a:latin typeface="굴림"/>
                <a:cs typeface="굴림"/>
              </a:rPr>
              <a:t>a</a:t>
            </a:r>
            <a:r>
              <a:rPr sz="1800" dirty="0" err="1">
                <a:latin typeface="굴림"/>
                <a:cs typeface="굴림"/>
              </a:rPr>
              <a:t>b</a:t>
            </a:r>
            <a:r>
              <a:rPr sz="1800" spc="-195" dirty="0">
                <a:latin typeface="굴림"/>
                <a:cs typeface="굴림"/>
              </a:rPr>
              <a:t> </a:t>
            </a:r>
            <a:r>
              <a:rPr sz="1800" spc="-170" dirty="0" err="1">
                <a:latin typeface="굴림"/>
                <a:cs typeface="굴림"/>
              </a:rPr>
              <a:t>활</a:t>
            </a:r>
            <a:r>
              <a:rPr sz="1800" dirty="0" err="1">
                <a:latin typeface="굴림"/>
                <a:cs typeface="굴림"/>
              </a:rPr>
              <a:t>용</a:t>
            </a:r>
            <a:r>
              <a:rPr lang="en-US" altLang="ko-KR" sz="1800" dirty="0">
                <a:latin typeface="굴림"/>
                <a:cs typeface="굴림"/>
              </a:rPr>
              <a:t> : </a:t>
            </a:r>
            <a:r>
              <a:rPr lang="en-US" altLang="ko-KR" b="1" u="sng" dirty="0">
                <a:solidFill>
                  <a:srgbClr val="FF0000"/>
                </a:solidFill>
                <a:latin typeface="굴림"/>
                <a:cs typeface="굴림"/>
              </a:rPr>
              <a:t>python ,</a:t>
            </a:r>
            <a:r>
              <a:rPr lang="ko-KR" altLang="en-US" b="1" u="sng" dirty="0">
                <a:solidFill>
                  <a:srgbClr val="FF0000"/>
                </a:solidFill>
                <a:latin typeface="굴림"/>
                <a:cs typeface="굴림"/>
              </a:rPr>
              <a:t> 에디터 등 지원함</a:t>
            </a:r>
            <a:endParaRPr lang="en-US" altLang="ko-KR" b="1" u="sng" dirty="0">
              <a:solidFill>
                <a:srgbClr val="FF0000"/>
              </a:solidFill>
              <a:latin typeface="굴림"/>
              <a:cs typeface="굴림"/>
            </a:endParaRPr>
          </a:p>
          <a:p>
            <a:pPr marL="468630" lvl="1">
              <a:lnSpc>
                <a:spcPct val="100000"/>
              </a:lnSpc>
              <a:spcBef>
                <a:spcPts val="1080"/>
              </a:spcBef>
              <a:tabLst>
                <a:tab pos="719455" algn="l"/>
              </a:tabLst>
            </a:pPr>
            <a:endParaRPr lang="en-US" altLang="ko-KR" sz="1800" b="1" u="sng" dirty="0">
              <a:solidFill>
                <a:srgbClr val="FF0000"/>
              </a:solidFill>
              <a:latin typeface="굴림"/>
              <a:cs typeface="굴림"/>
            </a:endParaRPr>
          </a:p>
          <a:p>
            <a:pPr marL="468630" lvl="1">
              <a:lnSpc>
                <a:spcPct val="100000"/>
              </a:lnSpc>
              <a:spcBef>
                <a:spcPts val="1080"/>
              </a:spcBef>
              <a:tabLst>
                <a:tab pos="719455" algn="l"/>
              </a:tabLst>
            </a:pPr>
            <a:r>
              <a:rPr lang="ko-KR" altLang="en-US" b="1" u="sng" dirty="0" err="1">
                <a:solidFill>
                  <a:srgbClr val="FF0000"/>
                </a:solidFill>
                <a:latin typeface="굴림"/>
                <a:cs typeface="굴림"/>
              </a:rPr>
              <a:t>작업시</a:t>
            </a:r>
            <a:r>
              <a:rPr lang="en-US" altLang="ko-KR" b="1" u="sng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lang="en-US" altLang="ko-KR" b="1" u="sng" dirty="0" err="1">
                <a:solidFill>
                  <a:srgbClr val="FF0000"/>
                </a:solidFill>
                <a:latin typeface="굴림"/>
                <a:cs typeface="굴림"/>
              </a:rPr>
              <a:t>jupyter</a:t>
            </a:r>
            <a:r>
              <a:rPr lang="ko-KR" altLang="en-US" b="1" u="sng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lang="en-US" altLang="ko-KR" b="1" u="sng" dirty="0">
                <a:solidFill>
                  <a:srgbClr val="FF0000"/>
                </a:solidFill>
                <a:latin typeface="굴림"/>
                <a:cs typeface="굴림"/>
              </a:rPr>
              <a:t>notebook</a:t>
            </a:r>
            <a:r>
              <a:rPr lang="ko-KR" altLang="en-US" b="1" u="sng" dirty="0">
                <a:solidFill>
                  <a:srgbClr val="FF0000"/>
                </a:solidFill>
                <a:latin typeface="굴림"/>
                <a:cs typeface="굴림"/>
              </a:rPr>
              <a:t> 실행시킴</a:t>
            </a:r>
            <a:endParaRPr sz="1800" b="1" u="sng" dirty="0">
              <a:solidFill>
                <a:srgbClr val="FF0000"/>
              </a:solidFill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1950466"/>
            <a:ext cx="7927975" cy="322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5" dirty="0">
                <a:latin typeface="굴림"/>
                <a:cs typeface="굴림"/>
              </a:rPr>
              <a:t>while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반복문을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활용하여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구구단을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2단부터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9단까지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출력하는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40" dirty="0">
                <a:latin typeface="굴림"/>
                <a:cs typeface="굴림"/>
              </a:rPr>
              <a:t>프로그램을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작성하세요.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800">
              <a:latin typeface="굴림"/>
              <a:cs typeface="굴림"/>
            </a:endParaRPr>
          </a:p>
          <a:p>
            <a:pPr marL="298450" marR="39243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50" dirty="0">
                <a:latin typeface="굴림"/>
                <a:cs typeface="굴림"/>
              </a:rPr>
              <a:t>(업그레이드)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숫자를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하나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입력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받아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해당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단을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제외한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나머지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5" dirty="0">
                <a:latin typeface="굴림"/>
                <a:cs typeface="굴림"/>
              </a:rPr>
              <a:t>2~9단을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"/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업그레이</a:t>
            </a:r>
            <a:r>
              <a:rPr sz="2000" spc="-195" dirty="0">
                <a:latin typeface="굴림"/>
                <a:cs typeface="굴림"/>
              </a:rPr>
              <a:t>드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spc="-390" dirty="0">
                <a:latin typeface="굴림"/>
                <a:cs typeface="굴림"/>
              </a:rPr>
              <a:t>~</a:t>
            </a:r>
            <a:r>
              <a:rPr sz="2000" spc="40" dirty="0">
                <a:latin typeface="굴림"/>
                <a:cs typeface="굴림"/>
              </a:rPr>
              <a:t>9</a:t>
            </a:r>
            <a:r>
              <a:rPr sz="2000" dirty="0">
                <a:latin typeface="굴림"/>
                <a:cs typeface="굴림"/>
              </a:rPr>
              <a:t>단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중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홀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1950466"/>
            <a:ext cx="74752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a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spc="-70" dirty="0">
                <a:latin typeface="굴림"/>
                <a:cs typeface="굴림"/>
              </a:rPr>
              <a:t>[1,5,2,6,4,3,8,7,9]</a:t>
            </a:r>
            <a:r>
              <a:rPr sz="2000" spc="-51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파이썬의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5" dirty="0">
                <a:latin typeface="굴림"/>
                <a:cs typeface="굴림"/>
              </a:rPr>
              <a:t>내장함수,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리스트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sort</a:t>
            </a:r>
            <a:r>
              <a:rPr sz="2000" spc="-4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함수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등을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사용하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않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내림차순으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정렬해주세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879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리스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트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내</a:t>
            </a:r>
            <a:r>
              <a:rPr sz="2000" b="1" spc="-145" dirty="0">
                <a:solidFill>
                  <a:srgbClr val="014081"/>
                </a:solidFill>
                <a:latin typeface="굴림"/>
                <a:cs typeface="굴림"/>
              </a:rPr>
              <a:t>포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심</a:t>
            </a:r>
            <a:r>
              <a:rPr sz="2000" b="1" spc="-145" dirty="0">
                <a:solidFill>
                  <a:srgbClr val="014081"/>
                </a:solidFill>
                <a:latin typeface="굴림"/>
                <a:cs typeface="굴림"/>
              </a:rPr>
              <a:t>화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50466"/>
            <a:ext cx="6090920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리스</a:t>
            </a:r>
            <a:r>
              <a:rPr sz="2000" dirty="0">
                <a:latin typeface="굴림"/>
                <a:cs typeface="굴림"/>
              </a:rPr>
              <a:t>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리스트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만드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반복문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짧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간결하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만들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줌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dirty="0">
                <a:latin typeface="굴림"/>
                <a:cs typeface="굴림"/>
              </a:rPr>
              <a:t>[</a:t>
            </a:r>
            <a:r>
              <a:rPr sz="2000" spc="-459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식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f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r</a:t>
            </a:r>
            <a:r>
              <a:rPr sz="2000" spc="-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17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가능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</a:t>
            </a:r>
            <a:r>
              <a:rPr sz="2000" spc="-185" dirty="0">
                <a:latin typeface="굴림"/>
                <a:cs typeface="굴림"/>
              </a:rPr>
              <a:t>체</a:t>
            </a:r>
            <a:r>
              <a:rPr sz="2000" dirty="0">
                <a:latin typeface="굴림"/>
                <a:cs typeface="굴림"/>
              </a:rPr>
              <a:t>]</a:t>
            </a:r>
            <a:r>
              <a:rPr sz="2000" spc="-459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5244" y="3904982"/>
            <a:ext cx="2260064" cy="15641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857676" y="3710457"/>
            <a:ext cx="3177540" cy="1238885"/>
            <a:chOff x="5857676" y="3710457"/>
            <a:chExt cx="3177540" cy="12388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676" y="4250687"/>
              <a:ext cx="3177370" cy="6984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695" y="3710457"/>
              <a:ext cx="1251356" cy="5285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7347" y="3731793"/>
              <a:ext cx="811402" cy="52854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678133" y="4476622"/>
            <a:ext cx="765810" cy="274320"/>
          </a:xfrm>
          <a:custGeom>
            <a:avLst/>
            <a:gdLst/>
            <a:ahLst/>
            <a:cxnLst/>
            <a:rect l="l" t="t" r="r" b="b"/>
            <a:pathLst>
              <a:path w="765810" h="274320">
                <a:moveTo>
                  <a:pt x="765733" y="0"/>
                </a:moveTo>
                <a:lnTo>
                  <a:pt x="0" y="0"/>
                </a:lnTo>
                <a:lnTo>
                  <a:pt x="0" y="124904"/>
                </a:lnTo>
                <a:lnTo>
                  <a:pt x="765733" y="124904"/>
                </a:lnTo>
                <a:lnTo>
                  <a:pt x="765733" y="112725"/>
                </a:lnTo>
                <a:lnTo>
                  <a:pt x="24358" y="112725"/>
                </a:lnTo>
                <a:lnTo>
                  <a:pt x="12179" y="100533"/>
                </a:lnTo>
                <a:lnTo>
                  <a:pt x="24358" y="100533"/>
                </a:lnTo>
                <a:lnTo>
                  <a:pt x="24358" y="25895"/>
                </a:lnTo>
                <a:lnTo>
                  <a:pt x="12179" y="25895"/>
                </a:lnTo>
                <a:lnTo>
                  <a:pt x="24358" y="13715"/>
                </a:lnTo>
                <a:lnTo>
                  <a:pt x="765733" y="13715"/>
                </a:lnTo>
                <a:lnTo>
                  <a:pt x="765733" y="0"/>
                </a:lnTo>
                <a:close/>
              </a:path>
              <a:path w="765810" h="274320">
                <a:moveTo>
                  <a:pt x="24358" y="100533"/>
                </a:moveTo>
                <a:lnTo>
                  <a:pt x="12179" y="100533"/>
                </a:lnTo>
                <a:lnTo>
                  <a:pt x="24358" y="112725"/>
                </a:lnTo>
                <a:lnTo>
                  <a:pt x="24358" y="100533"/>
                </a:lnTo>
                <a:close/>
              </a:path>
              <a:path w="765810" h="274320">
                <a:moveTo>
                  <a:pt x="739851" y="100533"/>
                </a:moveTo>
                <a:lnTo>
                  <a:pt x="24358" y="100533"/>
                </a:lnTo>
                <a:lnTo>
                  <a:pt x="24358" y="112725"/>
                </a:lnTo>
                <a:lnTo>
                  <a:pt x="739851" y="112725"/>
                </a:lnTo>
                <a:lnTo>
                  <a:pt x="739851" y="100533"/>
                </a:lnTo>
                <a:close/>
              </a:path>
              <a:path w="765810" h="274320">
                <a:moveTo>
                  <a:pt x="739851" y="13715"/>
                </a:moveTo>
                <a:lnTo>
                  <a:pt x="739851" y="112725"/>
                </a:lnTo>
                <a:lnTo>
                  <a:pt x="752030" y="100533"/>
                </a:lnTo>
                <a:lnTo>
                  <a:pt x="765733" y="100533"/>
                </a:lnTo>
                <a:lnTo>
                  <a:pt x="765733" y="25895"/>
                </a:lnTo>
                <a:lnTo>
                  <a:pt x="752030" y="25895"/>
                </a:lnTo>
                <a:lnTo>
                  <a:pt x="739851" y="13715"/>
                </a:lnTo>
                <a:close/>
              </a:path>
              <a:path w="765810" h="274320">
                <a:moveTo>
                  <a:pt x="765733" y="100533"/>
                </a:moveTo>
                <a:lnTo>
                  <a:pt x="752030" y="100533"/>
                </a:lnTo>
                <a:lnTo>
                  <a:pt x="739851" y="112725"/>
                </a:lnTo>
                <a:lnTo>
                  <a:pt x="765733" y="112725"/>
                </a:lnTo>
                <a:lnTo>
                  <a:pt x="765733" y="100533"/>
                </a:lnTo>
                <a:close/>
              </a:path>
              <a:path w="765810" h="274320">
                <a:moveTo>
                  <a:pt x="24358" y="13715"/>
                </a:moveTo>
                <a:lnTo>
                  <a:pt x="12179" y="25895"/>
                </a:lnTo>
                <a:lnTo>
                  <a:pt x="24358" y="25895"/>
                </a:lnTo>
                <a:lnTo>
                  <a:pt x="24358" y="13715"/>
                </a:lnTo>
                <a:close/>
              </a:path>
              <a:path w="765810" h="274320">
                <a:moveTo>
                  <a:pt x="739851" y="13715"/>
                </a:moveTo>
                <a:lnTo>
                  <a:pt x="24358" y="13715"/>
                </a:lnTo>
                <a:lnTo>
                  <a:pt x="24358" y="25895"/>
                </a:lnTo>
                <a:lnTo>
                  <a:pt x="739851" y="25895"/>
                </a:lnTo>
                <a:lnTo>
                  <a:pt x="739851" y="13715"/>
                </a:lnTo>
                <a:close/>
              </a:path>
              <a:path w="765810" h="274320">
                <a:moveTo>
                  <a:pt x="765733" y="13715"/>
                </a:moveTo>
                <a:lnTo>
                  <a:pt x="739851" y="13715"/>
                </a:lnTo>
                <a:lnTo>
                  <a:pt x="752030" y="25895"/>
                </a:lnTo>
                <a:lnTo>
                  <a:pt x="765733" y="25895"/>
                </a:lnTo>
                <a:lnTo>
                  <a:pt x="765733" y="13715"/>
                </a:lnTo>
                <a:close/>
              </a:path>
              <a:path w="765810" h="274320">
                <a:moveTo>
                  <a:pt x="765733" y="149275"/>
                </a:moveTo>
                <a:lnTo>
                  <a:pt x="0" y="149275"/>
                </a:lnTo>
                <a:lnTo>
                  <a:pt x="0" y="274180"/>
                </a:lnTo>
                <a:lnTo>
                  <a:pt x="765733" y="274180"/>
                </a:lnTo>
                <a:lnTo>
                  <a:pt x="765733" y="261988"/>
                </a:lnTo>
                <a:lnTo>
                  <a:pt x="24358" y="261988"/>
                </a:lnTo>
                <a:lnTo>
                  <a:pt x="12179" y="249808"/>
                </a:lnTo>
                <a:lnTo>
                  <a:pt x="24358" y="249808"/>
                </a:lnTo>
                <a:lnTo>
                  <a:pt x="24358" y="175171"/>
                </a:lnTo>
                <a:lnTo>
                  <a:pt x="12179" y="175171"/>
                </a:lnTo>
                <a:lnTo>
                  <a:pt x="24358" y="162991"/>
                </a:lnTo>
                <a:lnTo>
                  <a:pt x="765733" y="162991"/>
                </a:lnTo>
                <a:lnTo>
                  <a:pt x="765733" y="149275"/>
                </a:lnTo>
                <a:close/>
              </a:path>
              <a:path w="765810" h="274320">
                <a:moveTo>
                  <a:pt x="24358" y="249808"/>
                </a:moveTo>
                <a:lnTo>
                  <a:pt x="12179" y="249808"/>
                </a:lnTo>
                <a:lnTo>
                  <a:pt x="24358" y="261988"/>
                </a:lnTo>
                <a:lnTo>
                  <a:pt x="24358" y="249808"/>
                </a:lnTo>
                <a:close/>
              </a:path>
              <a:path w="765810" h="274320">
                <a:moveTo>
                  <a:pt x="739851" y="249808"/>
                </a:moveTo>
                <a:lnTo>
                  <a:pt x="24358" y="249808"/>
                </a:lnTo>
                <a:lnTo>
                  <a:pt x="24358" y="261988"/>
                </a:lnTo>
                <a:lnTo>
                  <a:pt x="739851" y="261988"/>
                </a:lnTo>
                <a:lnTo>
                  <a:pt x="739851" y="249808"/>
                </a:lnTo>
                <a:close/>
              </a:path>
              <a:path w="765810" h="274320">
                <a:moveTo>
                  <a:pt x="739851" y="162991"/>
                </a:moveTo>
                <a:lnTo>
                  <a:pt x="739851" y="261988"/>
                </a:lnTo>
                <a:lnTo>
                  <a:pt x="752030" y="249808"/>
                </a:lnTo>
                <a:lnTo>
                  <a:pt x="765733" y="249808"/>
                </a:lnTo>
                <a:lnTo>
                  <a:pt x="765733" y="175171"/>
                </a:lnTo>
                <a:lnTo>
                  <a:pt x="752030" y="175171"/>
                </a:lnTo>
                <a:lnTo>
                  <a:pt x="739851" y="162991"/>
                </a:lnTo>
                <a:close/>
              </a:path>
              <a:path w="765810" h="274320">
                <a:moveTo>
                  <a:pt x="765733" y="249808"/>
                </a:moveTo>
                <a:lnTo>
                  <a:pt x="752030" y="249808"/>
                </a:lnTo>
                <a:lnTo>
                  <a:pt x="739851" y="261988"/>
                </a:lnTo>
                <a:lnTo>
                  <a:pt x="765733" y="261988"/>
                </a:lnTo>
                <a:lnTo>
                  <a:pt x="765733" y="249808"/>
                </a:lnTo>
                <a:close/>
              </a:path>
              <a:path w="765810" h="274320">
                <a:moveTo>
                  <a:pt x="24358" y="162991"/>
                </a:moveTo>
                <a:lnTo>
                  <a:pt x="12179" y="175171"/>
                </a:lnTo>
                <a:lnTo>
                  <a:pt x="24358" y="175171"/>
                </a:lnTo>
                <a:lnTo>
                  <a:pt x="24358" y="162991"/>
                </a:lnTo>
                <a:close/>
              </a:path>
              <a:path w="765810" h="274320">
                <a:moveTo>
                  <a:pt x="739851" y="162991"/>
                </a:moveTo>
                <a:lnTo>
                  <a:pt x="24358" y="162991"/>
                </a:lnTo>
                <a:lnTo>
                  <a:pt x="24358" y="175171"/>
                </a:lnTo>
                <a:lnTo>
                  <a:pt x="739851" y="175171"/>
                </a:lnTo>
                <a:lnTo>
                  <a:pt x="739851" y="162991"/>
                </a:lnTo>
                <a:close/>
              </a:path>
              <a:path w="765810" h="274320">
                <a:moveTo>
                  <a:pt x="765733" y="162991"/>
                </a:moveTo>
                <a:lnTo>
                  <a:pt x="739851" y="162991"/>
                </a:lnTo>
                <a:lnTo>
                  <a:pt x="752030" y="175171"/>
                </a:lnTo>
                <a:lnTo>
                  <a:pt x="765733" y="175171"/>
                </a:lnTo>
                <a:lnTo>
                  <a:pt x="765733" y="1629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1950466"/>
            <a:ext cx="753490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-180" dirty="0">
                <a:latin typeface="굴림"/>
                <a:cs typeface="굴림"/>
              </a:rPr>
              <a:t>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10</a:t>
            </a:r>
            <a:r>
              <a:rPr sz="2000" dirty="0">
                <a:latin typeface="굴림"/>
                <a:cs typeface="굴림"/>
              </a:rPr>
              <a:t>0</a:t>
            </a:r>
            <a:r>
              <a:rPr sz="2000" spc="-13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숫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중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짝수</a:t>
            </a:r>
            <a:r>
              <a:rPr sz="2000" dirty="0">
                <a:latin typeface="굴림"/>
                <a:cs typeface="굴림"/>
              </a:rPr>
              <a:t>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리스트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넣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을  </a:t>
            </a:r>
            <a:r>
              <a:rPr sz="2000" spc="-155" dirty="0">
                <a:latin typeface="굴림"/>
                <a:cs typeface="굴림"/>
              </a:rPr>
              <a:t>작성해주세요.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829" y="3929837"/>
            <a:ext cx="39865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업그레이</a:t>
            </a:r>
            <a:r>
              <a:rPr sz="2000" spc="-195" dirty="0">
                <a:latin typeface="굴림"/>
                <a:cs typeface="굴림"/>
              </a:rPr>
              <a:t>드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70D0EF-678A-410D-A38A-33B68DB5E55A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01BC0C6-A9AF-49B8-9E32-844003E76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600" y="2909366"/>
            <a:ext cx="386334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0" spc="644" baseline="-8680" dirty="0">
                <a:solidFill>
                  <a:srgbClr val="014081"/>
                </a:solidFill>
                <a:latin typeface="Arial"/>
                <a:cs typeface="Arial"/>
              </a:rPr>
              <a:t>0</a:t>
            </a:r>
            <a:r>
              <a:rPr sz="12000" baseline="-8680" dirty="0">
                <a:solidFill>
                  <a:srgbClr val="014081"/>
                </a:solidFill>
                <a:latin typeface="Arial"/>
                <a:cs typeface="Arial"/>
              </a:rPr>
              <a:t>5</a:t>
            </a:r>
            <a:r>
              <a:rPr sz="12000" spc="-1920" baseline="-8680" dirty="0">
                <a:solidFill>
                  <a:srgbClr val="014081"/>
                </a:solidFill>
                <a:latin typeface="Arial"/>
                <a:cs typeface="Arial"/>
              </a:rPr>
              <a:t> </a:t>
            </a:r>
            <a:r>
              <a:rPr sz="4000" spc="-290" dirty="0"/>
              <a:t>파</a:t>
            </a:r>
            <a:r>
              <a:rPr sz="4000" spc="70" dirty="0"/>
              <a:t>일</a:t>
            </a:r>
            <a:r>
              <a:rPr sz="4000" spc="-670" dirty="0"/>
              <a:t> </a:t>
            </a:r>
            <a:r>
              <a:rPr sz="4000" spc="-290" dirty="0"/>
              <a:t>입출</a:t>
            </a:r>
            <a:r>
              <a:rPr sz="4000" spc="70" dirty="0"/>
              <a:t>력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0556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8649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입출력이</a:t>
            </a:r>
            <a:r>
              <a:rPr sz="2000" b="1" spc="-155" dirty="0">
                <a:solidFill>
                  <a:srgbClr val="014081"/>
                </a:solidFill>
                <a:latin typeface="굴림"/>
                <a:cs typeface="굴림"/>
              </a:rPr>
              <a:t>란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950200" cy="32245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열어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텍스트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읽</a:t>
            </a:r>
            <a:r>
              <a:rPr sz="2000" spc="-185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쓰</a:t>
            </a:r>
            <a:r>
              <a:rPr sz="2000" spc="-185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수정하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방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55" dirty="0">
                <a:latin typeface="굴림"/>
                <a:cs typeface="굴림"/>
              </a:rPr>
              <a:t>open()</a:t>
            </a:r>
            <a:r>
              <a:rPr sz="2000" spc="-31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내장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함수를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이용해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파일을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05" dirty="0">
                <a:latin typeface="굴림"/>
                <a:cs typeface="굴림"/>
              </a:rPr>
              <a:t>(파일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반환)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열어</a:t>
            </a:r>
            <a:r>
              <a:rPr sz="2000" dirty="0">
                <a:latin typeface="굴림"/>
                <a:cs typeface="굴림"/>
              </a:rPr>
              <a:t>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닫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음</a:t>
            </a:r>
            <a:endParaRPr sz="2000">
              <a:latin typeface="굴림"/>
              <a:cs typeface="굴림"/>
            </a:endParaRPr>
          </a:p>
          <a:p>
            <a:pPr marL="12700" marR="5080" indent="125730">
              <a:lnSpc>
                <a:spcPct val="149900"/>
              </a:lnSpc>
            </a:pP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파일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처리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75" dirty="0">
                <a:latin typeface="굴림"/>
                <a:cs typeface="굴림"/>
              </a:rPr>
              <a:t>close()를</a:t>
            </a:r>
            <a:r>
              <a:rPr sz="2000" spc="-37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통해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닫아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주어야만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자원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점유를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해제하고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불필요한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오류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발생을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막을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파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열</a:t>
            </a:r>
            <a:r>
              <a:rPr sz="2000" spc="-185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읽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쓰</a:t>
            </a:r>
            <a:r>
              <a:rPr sz="2000" spc="-185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닫는</a:t>
            </a:r>
            <a:r>
              <a:rPr sz="2000" dirty="0">
                <a:latin typeface="굴림"/>
                <a:cs typeface="굴림"/>
              </a:rPr>
              <a:t>다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501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파일처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모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드</a:t>
            </a:r>
            <a:endParaRPr sz="2000">
              <a:latin typeface="굴림"/>
              <a:cs typeface="굴림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22812" y="2424906"/>
          <a:ext cx="7582533" cy="3687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sz="1400" spc="-65" dirty="0">
                          <a:latin typeface="굴림"/>
                          <a:cs typeface="굴림"/>
                        </a:rPr>
                        <a:t>모드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</a:pPr>
                      <a:r>
                        <a:rPr sz="1400" spc="-65" dirty="0">
                          <a:latin typeface="굴림"/>
                          <a:cs typeface="굴림"/>
                        </a:rPr>
                        <a:t>의미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1400" spc="-65" dirty="0">
                          <a:latin typeface="굴림"/>
                          <a:cs typeface="굴림"/>
                        </a:rPr>
                        <a:t>비고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180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dirty="0">
                          <a:latin typeface="굴림"/>
                          <a:cs typeface="굴림"/>
                        </a:rPr>
                        <a:t>r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spc="-135" dirty="0">
                          <a:latin typeface="굴림"/>
                          <a:cs typeface="굴림"/>
                        </a:rPr>
                        <a:t>읽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기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모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드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spc="-65" dirty="0">
                          <a:latin typeface="굴림"/>
                          <a:cs typeface="굴림"/>
                        </a:rPr>
                        <a:t>파일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객체를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읽기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모드로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10" dirty="0">
                          <a:latin typeface="굴림"/>
                          <a:cs typeface="굴림"/>
                        </a:rPr>
                        <a:t>생성하고,</a:t>
                      </a:r>
                      <a:r>
                        <a:rPr sz="1400" spc="-23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파일의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처음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위치로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00" dirty="0">
                          <a:latin typeface="굴림"/>
                          <a:cs typeface="굴림"/>
                        </a:rPr>
                        <a:t>포인터를</a:t>
                      </a:r>
                      <a:r>
                        <a:rPr sz="1400" spc="-2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10" dirty="0">
                          <a:latin typeface="굴림"/>
                          <a:cs typeface="굴림"/>
                        </a:rPr>
                        <a:t>이동한다</a:t>
                      </a:r>
                      <a:r>
                        <a:rPr sz="1400" spc="-110" dirty="0">
                          <a:solidFill>
                            <a:srgbClr val="535353"/>
                          </a:solidFill>
                          <a:latin typeface="굴림"/>
                          <a:cs typeface="굴림"/>
                        </a:rPr>
                        <a:t>.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</a:pPr>
                      <a:r>
                        <a:rPr sz="1400" dirty="0">
                          <a:latin typeface="굴림"/>
                          <a:cs typeface="굴림"/>
                        </a:rPr>
                        <a:t>w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</a:pPr>
                      <a:r>
                        <a:rPr sz="1400" spc="-135" dirty="0">
                          <a:latin typeface="굴림"/>
                          <a:cs typeface="굴림"/>
                        </a:rPr>
                        <a:t>쓰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기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모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드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marR="8636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400" spc="-90" dirty="0">
                          <a:latin typeface="굴림"/>
                          <a:cs typeface="굴림"/>
                        </a:rPr>
                        <a:t>파일을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쓰기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모드로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연다.</a:t>
                      </a:r>
                      <a:r>
                        <a:rPr sz="1400" spc="-2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파일에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00" dirty="0">
                          <a:latin typeface="굴림"/>
                          <a:cs typeface="굴림"/>
                        </a:rPr>
                        <a:t>데이터를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쓰면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기존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파일의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내용은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모두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날아간 </a:t>
                      </a:r>
                      <a:r>
                        <a:rPr sz="1400" spc="-45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다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.</a:t>
                      </a:r>
                      <a:r>
                        <a:rPr sz="1400" spc="-2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주어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진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파일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이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존재하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지</a:t>
                      </a:r>
                      <a:r>
                        <a:rPr sz="1400" spc="-23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않으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면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새로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운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파일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을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만든</a:t>
                      </a:r>
                      <a:r>
                        <a:rPr sz="1400" spc="-140" dirty="0">
                          <a:latin typeface="굴림"/>
                          <a:cs typeface="굴림"/>
                        </a:rPr>
                        <a:t>다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.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3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400" dirty="0">
                          <a:latin typeface="굴림"/>
                          <a:cs typeface="굴림"/>
                        </a:rPr>
                        <a:t>x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400" spc="-135" dirty="0">
                          <a:latin typeface="굴림"/>
                          <a:cs typeface="굴림"/>
                        </a:rPr>
                        <a:t>쓰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기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전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용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400" dirty="0">
                          <a:latin typeface="굴림"/>
                          <a:cs typeface="굴림"/>
                        </a:rPr>
                        <a:t>새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파일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쓰기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모드로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연다.</a:t>
                      </a:r>
                      <a:r>
                        <a:rPr sz="1400" spc="-25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주어진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이름의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파일이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00" dirty="0">
                          <a:latin typeface="굴림"/>
                          <a:cs typeface="굴림"/>
                        </a:rPr>
                        <a:t>존재하면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에러가</a:t>
                      </a:r>
                      <a:r>
                        <a:rPr sz="1400" spc="-2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10" dirty="0">
                          <a:latin typeface="굴림"/>
                          <a:cs typeface="굴림"/>
                        </a:rPr>
                        <a:t>발생한다.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dirty="0">
                          <a:latin typeface="굴림"/>
                          <a:cs typeface="굴림"/>
                        </a:rPr>
                        <a:t>a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135" dirty="0">
                          <a:latin typeface="굴림"/>
                          <a:cs typeface="굴림"/>
                        </a:rPr>
                        <a:t>추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가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모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드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400" spc="-90" dirty="0">
                          <a:latin typeface="굴림"/>
                          <a:cs typeface="굴림"/>
                        </a:rPr>
                        <a:t>파일을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추가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모드로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연다.</a:t>
                      </a:r>
                      <a:r>
                        <a:rPr sz="1400" spc="-2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기존</a:t>
                      </a:r>
                      <a:r>
                        <a:rPr sz="1400" spc="-2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파일의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내용의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65" dirty="0">
                          <a:latin typeface="굴림"/>
                          <a:cs typeface="굴림"/>
                        </a:rPr>
                        <a:t>끝에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새</a:t>
                      </a:r>
                      <a:r>
                        <a:rPr sz="1400" spc="-23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90" dirty="0">
                          <a:latin typeface="굴림"/>
                          <a:cs typeface="굴림"/>
                        </a:rPr>
                        <a:t>내용을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00" dirty="0">
                          <a:latin typeface="굴림"/>
                          <a:cs typeface="굴림"/>
                        </a:rPr>
                        <a:t>추가하여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10" dirty="0">
                          <a:latin typeface="굴림"/>
                          <a:cs typeface="굴림"/>
                        </a:rPr>
                        <a:t>기록한다.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400" dirty="0">
                          <a:latin typeface="굴림"/>
                          <a:cs typeface="굴림"/>
                        </a:rPr>
                        <a:t>+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400" spc="-135" dirty="0">
                          <a:latin typeface="굴림"/>
                          <a:cs typeface="굴림"/>
                        </a:rPr>
                        <a:t>갱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신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모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드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400" spc="-135" dirty="0">
                          <a:latin typeface="굴림"/>
                          <a:cs typeface="굴림"/>
                        </a:rPr>
                        <a:t>파일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을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읽기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와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쓰기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가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모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두</a:t>
                      </a:r>
                      <a:r>
                        <a:rPr sz="1400" spc="-25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가능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한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모드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로</a:t>
                      </a:r>
                      <a:r>
                        <a:rPr sz="1400" spc="-2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400" spc="-135" dirty="0">
                          <a:latin typeface="굴림"/>
                          <a:cs typeface="굴림"/>
                        </a:rPr>
                        <a:t>연다</a:t>
                      </a:r>
                      <a:r>
                        <a:rPr sz="1400" dirty="0">
                          <a:latin typeface="굴림"/>
                          <a:cs typeface="굴림"/>
                        </a:rPr>
                        <a:t>.</a:t>
                      </a:r>
                      <a:endParaRPr sz="1400">
                        <a:latin typeface="굴림"/>
                        <a:cs typeface="굴림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쓰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8146415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파일명으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생</a:t>
            </a:r>
            <a:r>
              <a:rPr sz="2000" dirty="0">
                <a:latin typeface="굴림"/>
                <a:cs typeface="굴림"/>
              </a:rPr>
              <a:t>성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</a:t>
            </a:r>
            <a:r>
              <a:rPr sz="2000" dirty="0">
                <a:latin typeface="굴림"/>
                <a:cs typeface="굴림"/>
              </a:rPr>
              <a:t>성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디렉토리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경로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없이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파일명만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적은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경우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현재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해당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파이썬이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실행되는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경로에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파일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생성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6000" y="3707422"/>
            <a:ext cx="2568181" cy="6851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8085" y="3710886"/>
            <a:ext cx="2501958" cy="9047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7143" y="4853992"/>
            <a:ext cx="2759963" cy="96150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104384" y="5180342"/>
            <a:ext cx="575945" cy="76200"/>
          </a:xfrm>
          <a:custGeom>
            <a:avLst/>
            <a:gdLst/>
            <a:ahLst/>
            <a:cxnLst/>
            <a:rect l="l" t="t" r="r" b="b"/>
            <a:pathLst>
              <a:path w="575945" h="76200">
                <a:moveTo>
                  <a:pt x="499325" y="0"/>
                </a:moveTo>
                <a:lnTo>
                  <a:pt x="499325" y="76149"/>
                </a:lnTo>
                <a:lnTo>
                  <a:pt x="569355" y="41122"/>
                </a:lnTo>
                <a:lnTo>
                  <a:pt x="511505" y="41122"/>
                </a:lnTo>
                <a:lnTo>
                  <a:pt x="511505" y="35026"/>
                </a:lnTo>
                <a:lnTo>
                  <a:pt x="569355" y="35026"/>
                </a:lnTo>
                <a:lnTo>
                  <a:pt x="499325" y="0"/>
                </a:lnTo>
                <a:close/>
              </a:path>
              <a:path w="575945" h="76200">
                <a:moveTo>
                  <a:pt x="499325" y="35026"/>
                </a:moveTo>
                <a:lnTo>
                  <a:pt x="0" y="35026"/>
                </a:lnTo>
                <a:lnTo>
                  <a:pt x="0" y="41122"/>
                </a:lnTo>
                <a:lnTo>
                  <a:pt x="499325" y="41122"/>
                </a:lnTo>
                <a:lnTo>
                  <a:pt x="499325" y="35026"/>
                </a:lnTo>
                <a:close/>
              </a:path>
              <a:path w="575945" h="76200">
                <a:moveTo>
                  <a:pt x="569355" y="35026"/>
                </a:moveTo>
                <a:lnTo>
                  <a:pt x="511505" y="35026"/>
                </a:lnTo>
                <a:lnTo>
                  <a:pt x="511505" y="41122"/>
                </a:lnTo>
                <a:lnTo>
                  <a:pt x="569355" y="41122"/>
                </a:lnTo>
                <a:lnTo>
                  <a:pt x="575449" y="38074"/>
                </a:lnTo>
                <a:lnTo>
                  <a:pt x="569355" y="350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82297" y="4918354"/>
            <a:ext cx="2687320" cy="673735"/>
          </a:xfrm>
          <a:custGeom>
            <a:avLst/>
            <a:gdLst/>
            <a:ahLst/>
            <a:cxnLst/>
            <a:rect l="l" t="t" r="r" b="b"/>
            <a:pathLst>
              <a:path w="2687320" h="673735">
                <a:moveTo>
                  <a:pt x="2578836" y="0"/>
                </a:moveTo>
                <a:lnTo>
                  <a:pt x="108089" y="0"/>
                </a:lnTo>
                <a:lnTo>
                  <a:pt x="97434" y="1524"/>
                </a:lnTo>
                <a:lnTo>
                  <a:pt x="53289" y="19799"/>
                </a:lnTo>
                <a:lnTo>
                  <a:pt x="15227" y="62445"/>
                </a:lnTo>
                <a:lnTo>
                  <a:pt x="6096" y="85293"/>
                </a:lnTo>
                <a:lnTo>
                  <a:pt x="3048" y="95961"/>
                </a:lnTo>
                <a:lnTo>
                  <a:pt x="0" y="120332"/>
                </a:lnTo>
                <a:lnTo>
                  <a:pt x="0" y="552907"/>
                </a:lnTo>
                <a:lnTo>
                  <a:pt x="9143" y="598601"/>
                </a:lnTo>
                <a:lnTo>
                  <a:pt x="35013" y="638213"/>
                </a:lnTo>
                <a:lnTo>
                  <a:pt x="74599" y="664108"/>
                </a:lnTo>
                <a:lnTo>
                  <a:pt x="120268" y="673239"/>
                </a:lnTo>
                <a:lnTo>
                  <a:pt x="2566657" y="673239"/>
                </a:lnTo>
                <a:lnTo>
                  <a:pt x="2613850" y="664108"/>
                </a:lnTo>
                <a:lnTo>
                  <a:pt x="2640496" y="647344"/>
                </a:lnTo>
                <a:lnTo>
                  <a:pt x="111137" y="647344"/>
                </a:lnTo>
                <a:lnTo>
                  <a:pt x="100482" y="645820"/>
                </a:lnTo>
                <a:lnTo>
                  <a:pt x="102006" y="645820"/>
                </a:lnTo>
                <a:lnTo>
                  <a:pt x="91338" y="642772"/>
                </a:lnTo>
                <a:lnTo>
                  <a:pt x="92862" y="642772"/>
                </a:lnTo>
                <a:lnTo>
                  <a:pt x="83731" y="639737"/>
                </a:lnTo>
                <a:lnTo>
                  <a:pt x="85255" y="639737"/>
                </a:lnTo>
                <a:lnTo>
                  <a:pt x="78151" y="636689"/>
                </a:lnTo>
                <a:lnTo>
                  <a:pt x="76123" y="636689"/>
                </a:lnTo>
                <a:lnTo>
                  <a:pt x="69275" y="632117"/>
                </a:lnTo>
                <a:lnTo>
                  <a:pt x="68503" y="632117"/>
                </a:lnTo>
                <a:lnTo>
                  <a:pt x="59372" y="626021"/>
                </a:lnTo>
                <a:lnTo>
                  <a:pt x="60896" y="626021"/>
                </a:lnTo>
                <a:lnTo>
                  <a:pt x="53289" y="619925"/>
                </a:lnTo>
                <a:lnTo>
                  <a:pt x="54813" y="619925"/>
                </a:lnTo>
                <a:lnTo>
                  <a:pt x="48719" y="613841"/>
                </a:lnTo>
                <a:lnTo>
                  <a:pt x="47188" y="613834"/>
                </a:lnTo>
                <a:lnTo>
                  <a:pt x="41109" y="604697"/>
                </a:lnTo>
                <a:lnTo>
                  <a:pt x="41617" y="604697"/>
                </a:lnTo>
                <a:lnTo>
                  <a:pt x="36537" y="597077"/>
                </a:lnTo>
                <a:lnTo>
                  <a:pt x="37298" y="597077"/>
                </a:lnTo>
                <a:lnTo>
                  <a:pt x="33489" y="589470"/>
                </a:lnTo>
                <a:lnTo>
                  <a:pt x="30960" y="581850"/>
                </a:lnTo>
                <a:lnTo>
                  <a:pt x="30454" y="581850"/>
                </a:lnTo>
                <a:lnTo>
                  <a:pt x="27838" y="572706"/>
                </a:lnTo>
                <a:lnTo>
                  <a:pt x="27406" y="572706"/>
                </a:lnTo>
                <a:lnTo>
                  <a:pt x="25882" y="562051"/>
                </a:lnTo>
                <a:lnTo>
                  <a:pt x="25882" y="109664"/>
                </a:lnTo>
                <a:lnTo>
                  <a:pt x="26100" y="109664"/>
                </a:lnTo>
                <a:lnTo>
                  <a:pt x="27406" y="100520"/>
                </a:lnTo>
                <a:lnTo>
                  <a:pt x="27842" y="100520"/>
                </a:lnTo>
                <a:lnTo>
                  <a:pt x="30454" y="91389"/>
                </a:lnTo>
                <a:lnTo>
                  <a:pt x="30888" y="91389"/>
                </a:lnTo>
                <a:lnTo>
                  <a:pt x="33489" y="82245"/>
                </a:lnTo>
                <a:lnTo>
                  <a:pt x="34252" y="82245"/>
                </a:lnTo>
                <a:lnTo>
                  <a:pt x="37305" y="76149"/>
                </a:lnTo>
                <a:lnTo>
                  <a:pt x="36537" y="76149"/>
                </a:lnTo>
                <a:lnTo>
                  <a:pt x="42633" y="67017"/>
                </a:lnTo>
                <a:lnTo>
                  <a:pt x="41109" y="67017"/>
                </a:lnTo>
                <a:lnTo>
                  <a:pt x="47193" y="59397"/>
                </a:lnTo>
                <a:lnTo>
                  <a:pt x="48717" y="59397"/>
                </a:lnTo>
                <a:lnTo>
                  <a:pt x="54813" y="53301"/>
                </a:lnTo>
                <a:lnTo>
                  <a:pt x="53289" y="53301"/>
                </a:lnTo>
                <a:lnTo>
                  <a:pt x="60896" y="47218"/>
                </a:lnTo>
                <a:lnTo>
                  <a:pt x="59372" y="47218"/>
                </a:lnTo>
                <a:lnTo>
                  <a:pt x="68503" y="41122"/>
                </a:lnTo>
                <a:lnTo>
                  <a:pt x="66992" y="41122"/>
                </a:lnTo>
                <a:lnTo>
                  <a:pt x="76123" y="36550"/>
                </a:lnTo>
                <a:lnTo>
                  <a:pt x="74599" y="36550"/>
                </a:lnTo>
                <a:lnTo>
                  <a:pt x="85255" y="31978"/>
                </a:lnTo>
                <a:lnTo>
                  <a:pt x="86783" y="31978"/>
                </a:lnTo>
                <a:lnTo>
                  <a:pt x="92862" y="28943"/>
                </a:lnTo>
                <a:lnTo>
                  <a:pt x="91338" y="28943"/>
                </a:lnTo>
                <a:lnTo>
                  <a:pt x="102006" y="27419"/>
                </a:lnTo>
                <a:lnTo>
                  <a:pt x="100482" y="27419"/>
                </a:lnTo>
                <a:lnTo>
                  <a:pt x="111137" y="25895"/>
                </a:lnTo>
                <a:lnTo>
                  <a:pt x="2640953" y="25895"/>
                </a:lnTo>
                <a:lnTo>
                  <a:pt x="2633637" y="19799"/>
                </a:lnTo>
                <a:lnTo>
                  <a:pt x="2624505" y="13703"/>
                </a:lnTo>
                <a:lnTo>
                  <a:pt x="2603195" y="4572"/>
                </a:lnTo>
                <a:lnTo>
                  <a:pt x="2591015" y="1524"/>
                </a:lnTo>
                <a:lnTo>
                  <a:pt x="2578836" y="0"/>
                </a:lnTo>
                <a:close/>
              </a:path>
              <a:path w="2687320" h="673735">
                <a:moveTo>
                  <a:pt x="2612326" y="635165"/>
                </a:moveTo>
                <a:lnTo>
                  <a:pt x="2603195" y="639737"/>
                </a:lnTo>
                <a:lnTo>
                  <a:pt x="2604719" y="639737"/>
                </a:lnTo>
                <a:lnTo>
                  <a:pt x="2594063" y="642772"/>
                </a:lnTo>
                <a:lnTo>
                  <a:pt x="2595587" y="642772"/>
                </a:lnTo>
                <a:lnTo>
                  <a:pt x="2584932" y="645820"/>
                </a:lnTo>
                <a:lnTo>
                  <a:pt x="2586456" y="645820"/>
                </a:lnTo>
                <a:lnTo>
                  <a:pt x="2575788" y="647344"/>
                </a:lnTo>
                <a:lnTo>
                  <a:pt x="2640496" y="647344"/>
                </a:lnTo>
                <a:lnTo>
                  <a:pt x="2642781" y="645820"/>
                </a:lnTo>
                <a:lnTo>
                  <a:pt x="2651912" y="638213"/>
                </a:lnTo>
                <a:lnTo>
                  <a:pt x="2653181" y="636689"/>
                </a:lnTo>
                <a:lnTo>
                  <a:pt x="2610802" y="636689"/>
                </a:lnTo>
                <a:lnTo>
                  <a:pt x="2612326" y="635165"/>
                </a:lnTo>
                <a:close/>
              </a:path>
              <a:path w="2687320" h="673735">
                <a:moveTo>
                  <a:pt x="74599" y="635165"/>
                </a:moveTo>
                <a:lnTo>
                  <a:pt x="76123" y="636689"/>
                </a:lnTo>
                <a:lnTo>
                  <a:pt x="78151" y="636689"/>
                </a:lnTo>
                <a:lnTo>
                  <a:pt x="74599" y="635165"/>
                </a:lnTo>
                <a:close/>
              </a:path>
              <a:path w="2687320" h="673735">
                <a:moveTo>
                  <a:pt x="2619946" y="630593"/>
                </a:moveTo>
                <a:lnTo>
                  <a:pt x="2610802" y="636689"/>
                </a:lnTo>
                <a:lnTo>
                  <a:pt x="2653181" y="636689"/>
                </a:lnTo>
                <a:lnTo>
                  <a:pt x="2656988" y="632117"/>
                </a:lnTo>
                <a:lnTo>
                  <a:pt x="2619946" y="632117"/>
                </a:lnTo>
                <a:lnTo>
                  <a:pt x="2619946" y="630593"/>
                </a:lnTo>
                <a:close/>
              </a:path>
              <a:path w="2687320" h="673735">
                <a:moveTo>
                  <a:pt x="66992" y="630593"/>
                </a:moveTo>
                <a:lnTo>
                  <a:pt x="68503" y="632117"/>
                </a:lnTo>
                <a:lnTo>
                  <a:pt x="69275" y="632117"/>
                </a:lnTo>
                <a:lnTo>
                  <a:pt x="66992" y="630593"/>
                </a:lnTo>
                <a:close/>
              </a:path>
              <a:path w="2687320" h="673735">
                <a:moveTo>
                  <a:pt x="2671482" y="612317"/>
                </a:moveTo>
                <a:lnTo>
                  <a:pt x="2641257" y="612317"/>
                </a:lnTo>
                <a:lnTo>
                  <a:pt x="2633637" y="619925"/>
                </a:lnTo>
                <a:lnTo>
                  <a:pt x="2635161" y="619925"/>
                </a:lnTo>
                <a:lnTo>
                  <a:pt x="2626029" y="626021"/>
                </a:lnTo>
                <a:lnTo>
                  <a:pt x="2627553" y="626021"/>
                </a:lnTo>
                <a:lnTo>
                  <a:pt x="2619946" y="632117"/>
                </a:lnTo>
                <a:lnTo>
                  <a:pt x="2656988" y="632117"/>
                </a:lnTo>
                <a:lnTo>
                  <a:pt x="2667139" y="619925"/>
                </a:lnTo>
                <a:lnTo>
                  <a:pt x="2671482" y="612317"/>
                </a:lnTo>
                <a:close/>
              </a:path>
              <a:path w="2687320" h="673735">
                <a:moveTo>
                  <a:pt x="47193" y="612317"/>
                </a:moveTo>
                <a:lnTo>
                  <a:pt x="47193" y="613841"/>
                </a:lnTo>
                <a:lnTo>
                  <a:pt x="48719" y="613841"/>
                </a:lnTo>
                <a:lnTo>
                  <a:pt x="47193" y="612317"/>
                </a:lnTo>
                <a:close/>
              </a:path>
              <a:path w="2687320" h="673735">
                <a:moveTo>
                  <a:pt x="2645816" y="604697"/>
                </a:moveTo>
                <a:lnTo>
                  <a:pt x="2639738" y="613834"/>
                </a:lnTo>
                <a:lnTo>
                  <a:pt x="2641257" y="612317"/>
                </a:lnTo>
                <a:lnTo>
                  <a:pt x="2671482" y="612317"/>
                </a:lnTo>
                <a:lnTo>
                  <a:pt x="2673223" y="609269"/>
                </a:lnTo>
                <a:lnTo>
                  <a:pt x="2674528" y="606221"/>
                </a:lnTo>
                <a:lnTo>
                  <a:pt x="2645816" y="606221"/>
                </a:lnTo>
                <a:lnTo>
                  <a:pt x="2645816" y="604697"/>
                </a:lnTo>
                <a:close/>
              </a:path>
              <a:path w="2687320" h="673735">
                <a:moveTo>
                  <a:pt x="41617" y="604697"/>
                </a:moveTo>
                <a:lnTo>
                  <a:pt x="41109" y="604697"/>
                </a:lnTo>
                <a:lnTo>
                  <a:pt x="42633" y="606221"/>
                </a:lnTo>
                <a:lnTo>
                  <a:pt x="41617" y="604697"/>
                </a:lnTo>
                <a:close/>
              </a:path>
              <a:path w="2687320" h="673735">
                <a:moveTo>
                  <a:pt x="2650388" y="597077"/>
                </a:moveTo>
                <a:lnTo>
                  <a:pt x="2645816" y="606221"/>
                </a:lnTo>
                <a:lnTo>
                  <a:pt x="2674528" y="606221"/>
                </a:lnTo>
                <a:lnTo>
                  <a:pt x="2677791" y="598601"/>
                </a:lnTo>
                <a:lnTo>
                  <a:pt x="2650388" y="598601"/>
                </a:lnTo>
                <a:lnTo>
                  <a:pt x="2650388" y="597077"/>
                </a:lnTo>
                <a:close/>
              </a:path>
              <a:path w="2687320" h="673735">
                <a:moveTo>
                  <a:pt x="37298" y="597077"/>
                </a:moveTo>
                <a:lnTo>
                  <a:pt x="36537" y="597077"/>
                </a:lnTo>
                <a:lnTo>
                  <a:pt x="38061" y="598601"/>
                </a:lnTo>
                <a:lnTo>
                  <a:pt x="37298" y="597077"/>
                </a:lnTo>
                <a:close/>
              </a:path>
              <a:path w="2687320" h="673735">
                <a:moveTo>
                  <a:pt x="2657995" y="580326"/>
                </a:moveTo>
                <a:lnTo>
                  <a:pt x="2653436" y="589470"/>
                </a:lnTo>
                <a:lnTo>
                  <a:pt x="2654960" y="589470"/>
                </a:lnTo>
                <a:lnTo>
                  <a:pt x="2650388" y="598601"/>
                </a:lnTo>
                <a:lnTo>
                  <a:pt x="2677791" y="598601"/>
                </a:lnTo>
                <a:lnTo>
                  <a:pt x="2682354" y="587946"/>
                </a:lnTo>
                <a:lnTo>
                  <a:pt x="2684096" y="581850"/>
                </a:lnTo>
                <a:lnTo>
                  <a:pt x="2657995" y="581850"/>
                </a:lnTo>
                <a:lnTo>
                  <a:pt x="2657995" y="580326"/>
                </a:lnTo>
                <a:close/>
              </a:path>
              <a:path w="2687320" h="673735">
                <a:moveTo>
                  <a:pt x="30454" y="580326"/>
                </a:moveTo>
                <a:lnTo>
                  <a:pt x="30454" y="581850"/>
                </a:lnTo>
                <a:lnTo>
                  <a:pt x="30960" y="581850"/>
                </a:lnTo>
                <a:lnTo>
                  <a:pt x="30454" y="580326"/>
                </a:lnTo>
                <a:close/>
              </a:path>
              <a:path w="2687320" h="673735">
                <a:moveTo>
                  <a:pt x="2659519" y="571195"/>
                </a:moveTo>
                <a:lnTo>
                  <a:pt x="2657995" y="581850"/>
                </a:lnTo>
                <a:lnTo>
                  <a:pt x="2684096" y="581850"/>
                </a:lnTo>
                <a:lnTo>
                  <a:pt x="2685402" y="577278"/>
                </a:lnTo>
                <a:lnTo>
                  <a:pt x="2685974" y="572706"/>
                </a:lnTo>
                <a:lnTo>
                  <a:pt x="2659519" y="572706"/>
                </a:lnTo>
                <a:lnTo>
                  <a:pt x="2659519" y="571195"/>
                </a:lnTo>
                <a:close/>
              </a:path>
              <a:path w="2687320" h="673735">
                <a:moveTo>
                  <a:pt x="27406" y="571195"/>
                </a:moveTo>
                <a:lnTo>
                  <a:pt x="27406" y="572706"/>
                </a:lnTo>
                <a:lnTo>
                  <a:pt x="27838" y="572706"/>
                </a:lnTo>
                <a:lnTo>
                  <a:pt x="27406" y="571195"/>
                </a:lnTo>
                <a:close/>
              </a:path>
              <a:path w="2687320" h="673735">
                <a:moveTo>
                  <a:pt x="2662567" y="551383"/>
                </a:moveTo>
                <a:lnTo>
                  <a:pt x="2659519" y="572706"/>
                </a:lnTo>
                <a:lnTo>
                  <a:pt x="2685974" y="572706"/>
                </a:lnTo>
                <a:lnTo>
                  <a:pt x="2686926" y="565099"/>
                </a:lnTo>
                <a:lnTo>
                  <a:pt x="2686926" y="552907"/>
                </a:lnTo>
                <a:lnTo>
                  <a:pt x="2662567" y="552907"/>
                </a:lnTo>
                <a:lnTo>
                  <a:pt x="2662567" y="551383"/>
                </a:lnTo>
                <a:close/>
              </a:path>
              <a:path w="2687320" h="673735">
                <a:moveTo>
                  <a:pt x="2686926" y="120332"/>
                </a:moveTo>
                <a:lnTo>
                  <a:pt x="2662567" y="120332"/>
                </a:lnTo>
                <a:lnTo>
                  <a:pt x="2662567" y="552907"/>
                </a:lnTo>
                <a:lnTo>
                  <a:pt x="2686926" y="552907"/>
                </a:lnTo>
                <a:lnTo>
                  <a:pt x="2686926" y="120332"/>
                </a:lnTo>
                <a:close/>
              </a:path>
              <a:path w="2687320" h="673735">
                <a:moveTo>
                  <a:pt x="2686926" y="109664"/>
                </a:moveTo>
                <a:lnTo>
                  <a:pt x="2661043" y="109664"/>
                </a:lnTo>
                <a:lnTo>
                  <a:pt x="2662567" y="121856"/>
                </a:lnTo>
                <a:lnTo>
                  <a:pt x="2662567" y="120332"/>
                </a:lnTo>
                <a:lnTo>
                  <a:pt x="2686926" y="120332"/>
                </a:lnTo>
                <a:lnTo>
                  <a:pt x="2686926" y="109664"/>
                </a:lnTo>
                <a:close/>
              </a:path>
              <a:path w="2687320" h="673735">
                <a:moveTo>
                  <a:pt x="26100" y="109664"/>
                </a:moveTo>
                <a:lnTo>
                  <a:pt x="25882" y="109664"/>
                </a:lnTo>
                <a:lnTo>
                  <a:pt x="25882" y="111188"/>
                </a:lnTo>
                <a:lnTo>
                  <a:pt x="26100" y="109664"/>
                </a:lnTo>
                <a:close/>
              </a:path>
              <a:path w="2687320" h="673735">
                <a:moveTo>
                  <a:pt x="2685972" y="100520"/>
                </a:moveTo>
                <a:lnTo>
                  <a:pt x="2659519" y="100520"/>
                </a:lnTo>
                <a:lnTo>
                  <a:pt x="2661043" y="111188"/>
                </a:lnTo>
                <a:lnTo>
                  <a:pt x="2661043" y="109664"/>
                </a:lnTo>
                <a:lnTo>
                  <a:pt x="2686926" y="109664"/>
                </a:lnTo>
                <a:lnTo>
                  <a:pt x="2686926" y="108140"/>
                </a:lnTo>
                <a:lnTo>
                  <a:pt x="2685972" y="100520"/>
                </a:lnTo>
                <a:close/>
              </a:path>
              <a:path w="2687320" h="673735">
                <a:moveTo>
                  <a:pt x="27842" y="100520"/>
                </a:moveTo>
                <a:lnTo>
                  <a:pt x="27406" y="100520"/>
                </a:lnTo>
                <a:lnTo>
                  <a:pt x="27406" y="102044"/>
                </a:lnTo>
                <a:lnTo>
                  <a:pt x="27842" y="100520"/>
                </a:lnTo>
                <a:close/>
              </a:path>
              <a:path w="2687320" h="673735">
                <a:moveTo>
                  <a:pt x="2684096" y="91389"/>
                </a:moveTo>
                <a:lnTo>
                  <a:pt x="2657995" y="91389"/>
                </a:lnTo>
                <a:lnTo>
                  <a:pt x="2659519" y="102044"/>
                </a:lnTo>
                <a:lnTo>
                  <a:pt x="2659519" y="100520"/>
                </a:lnTo>
                <a:lnTo>
                  <a:pt x="2685972" y="100520"/>
                </a:lnTo>
                <a:lnTo>
                  <a:pt x="2685402" y="95961"/>
                </a:lnTo>
                <a:lnTo>
                  <a:pt x="2684096" y="91389"/>
                </a:lnTo>
                <a:close/>
              </a:path>
              <a:path w="2687320" h="673735">
                <a:moveTo>
                  <a:pt x="30888" y="91389"/>
                </a:moveTo>
                <a:lnTo>
                  <a:pt x="30454" y="91389"/>
                </a:lnTo>
                <a:lnTo>
                  <a:pt x="30454" y="92913"/>
                </a:lnTo>
                <a:lnTo>
                  <a:pt x="30888" y="91389"/>
                </a:lnTo>
                <a:close/>
              </a:path>
              <a:path w="2687320" h="673735">
                <a:moveTo>
                  <a:pt x="2653436" y="82245"/>
                </a:moveTo>
                <a:lnTo>
                  <a:pt x="2657995" y="92913"/>
                </a:lnTo>
                <a:lnTo>
                  <a:pt x="2657995" y="91389"/>
                </a:lnTo>
                <a:lnTo>
                  <a:pt x="2684096" y="91389"/>
                </a:lnTo>
                <a:lnTo>
                  <a:pt x="2682354" y="85293"/>
                </a:lnTo>
                <a:lnTo>
                  <a:pt x="2681783" y="83769"/>
                </a:lnTo>
                <a:lnTo>
                  <a:pt x="2654960" y="83769"/>
                </a:lnTo>
                <a:lnTo>
                  <a:pt x="2653436" y="82245"/>
                </a:lnTo>
                <a:close/>
              </a:path>
              <a:path w="2687320" h="673735">
                <a:moveTo>
                  <a:pt x="34252" y="82245"/>
                </a:moveTo>
                <a:lnTo>
                  <a:pt x="33489" y="82245"/>
                </a:lnTo>
                <a:lnTo>
                  <a:pt x="33489" y="83769"/>
                </a:lnTo>
                <a:lnTo>
                  <a:pt x="34252" y="82245"/>
                </a:lnTo>
                <a:close/>
              </a:path>
              <a:path w="2687320" h="673735">
                <a:moveTo>
                  <a:pt x="2678365" y="74637"/>
                </a:moveTo>
                <a:lnTo>
                  <a:pt x="2650388" y="74637"/>
                </a:lnTo>
                <a:lnTo>
                  <a:pt x="2654960" y="83769"/>
                </a:lnTo>
                <a:lnTo>
                  <a:pt x="2681783" y="83769"/>
                </a:lnTo>
                <a:lnTo>
                  <a:pt x="2678365" y="74637"/>
                </a:lnTo>
                <a:close/>
              </a:path>
              <a:path w="2687320" h="673735">
                <a:moveTo>
                  <a:pt x="38061" y="74637"/>
                </a:moveTo>
                <a:lnTo>
                  <a:pt x="36537" y="76149"/>
                </a:lnTo>
                <a:lnTo>
                  <a:pt x="37305" y="76149"/>
                </a:lnTo>
                <a:lnTo>
                  <a:pt x="38061" y="74637"/>
                </a:lnTo>
                <a:close/>
              </a:path>
              <a:path w="2687320" h="673735">
                <a:moveTo>
                  <a:pt x="2671195" y="59397"/>
                </a:moveTo>
                <a:lnTo>
                  <a:pt x="2639733" y="59397"/>
                </a:lnTo>
                <a:lnTo>
                  <a:pt x="2645816" y="67017"/>
                </a:lnTo>
                <a:lnTo>
                  <a:pt x="2650388" y="76149"/>
                </a:lnTo>
                <a:lnTo>
                  <a:pt x="2650388" y="74637"/>
                </a:lnTo>
                <a:lnTo>
                  <a:pt x="2678365" y="74637"/>
                </a:lnTo>
                <a:lnTo>
                  <a:pt x="2677795" y="73113"/>
                </a:lnTo>
                <a:lnTo>
                  <a:pt x="2673223" y="62445"/>
                </a:lnTo>
                <a:lnTo>
                  <a:pt x="2671195" y="59397"/>
                </a:lnTo>
                <a:close/>
              </a:path>
              <a:path w="2687320" h="673735">
                <a:moveTo>
                  <a:pt x="48717" y="59397"/>
                </a:moveTo>
                <a:lnTo>
                  <a:pt x="47193" y="59397"/>
                </a:lnTo>
                <a:lnTo>
                  <a:pt x="47193" y="60921"/>
                </a:lnTo>
                <a:lnTo>
                  <a:pt x="48717" y="59397"/>
                </a:lnTo>
                <a:close/>
              </a:path>
              <a:path w="2687320" h="673735">
                <a:moveTo>
                  <a:pt x="2648254" y="31978"/>
                </a:moveTo>
                <a:lnTo>
                  <a:pt x="2603195" y="31978"/>
                </a:lnTo>
                <a:lnTo>
                  <a:pt x="2612326" y="36550"/>
                </a:lnTo>
                <a:lnTo>
                  <a:pt x="2610802" y="36550"/>
                </a:lnTo>
                <a:lnTo>
                  <a:pt x="2619946" y="41122"/>
                </a:lnTo>
                <a:lnTo>
                  <a:pt x="2627553" y="47218"/>
                </a:lnTo>
                <a:lnTo>
                  <a:pt x="2626029" y="47218"/>
                </a:lnTo>
                <a:lnTo>
                  <a:pt x="2635161" y="53301"/>
                </a:lnTo>
                <a:lnTo>
                  <a:pt x="2633637" y="53301"/>
                </a:lnTo>
                <a:lnTo>
                  <a:pt x="2639733" y="60921"/>
                </a:lnTo>
                <a:lnTo>
                  <a:pt x="2639733" y="59397"/>
                </a:lnTo>
                <a:lnTo>
                  <a:pt x="2671195" y="59397"/>
                </a:lnTo>
                <a:lnTo>
                  <a:pt x="2667139" y="53301"/>
                </a:lnTo>
                <a:lnTo>
                  <a:pt x="2651912" y="35026"/>
                </a:lnTo>
                <a:lnTo>
                  <a:pt x="2648254" y="31978"/>
                </a:lnTo>
                <a:close/>
              </a:path>
              <a:path w="2687320" h="673735">
                <a:moveTo>
                  <a:pt x="86783" y="31978"/>
                </a:moveTo>
                <a:lnTo>
                  <a:pt x="85255" y="31978"/>
                </a:lnTo>
                <a:lnTo>
                  <a:pt x="83731" y="33502"/>
                </a:lnTo>
                <a:lnTo>
                  <a:pt x="86783" y="31978"/>
                </a:lnTo>
                <a:close/>
              </a:path>
              <a:path w="2687320" h="673735">
                <a:moveTo>
                  <a:pt x="2640953" y="25895"/>
                </a:moveTo>
                <a:lnTo>
                  <a:pt x="2575788" y="25895"/>
                </a:lnTo>
                <a:lnTo>
                  <a:pt x="2586456" y="27419"/>
                </a:lnTo>
                <a:lnTo>
                  <a:pt x="2584932" y="27419"/>
                </a:lnTo>
                <a:lnTo>
                  <a:pt x="2595587" y="28943"/>
                </a:lnTo>
                <a:lnTo>
                  <a:pt x="2594063" y="28943"/>
                </a:lnTo>
                <a:lnTo>
                  <a:pt x="2604719" y="33502"/>
                </a:lnTo>
                <a:lnTo>
                  <a:pt x="2603195" y="31978"/>
                </a:lnTo>
                <a:lnTo>
                  <a:pt x="2648254" y="31978"/>
                </a:lnTo>
                <a:lnTo>
                  <a:pt x="2640953" y="258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13221" y="5020373"/>
            <a:ext cx="22332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0195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5" dirty="0">
                <a:latin typeface="굴림"/>
                <a:cs typeface="굴림"/>
              </a:rPr>
              <a:t>라</a:t>
            </a:r>
            <a:r>
              <a:rPr sz="1400" b="1" spc="30" dirty="0">
                <a:latin typeface="굴림"/>
                <a:cs typeface="굴림"/>
              </a:rPr>
              <a:t>는</a:t>
            </a:r>
            <a:r>
              <a:rPr sz="1400" b="1" spc="-190" dirty="0">
                <a:latin typeface="굴림"/>
                <a:cs typeface="굴림"/>
              </a:rPr>
              <a:t> </a:t>
            </a:r>
            <a:r>
              <a:rPr sz="1400" b="1" spc="-55" dirty="0">
                <a:latin typeface="굴림"/>
                <a:cs typeface="굴림"/>
              </a:rPr>
              <a:t>모듈</a:t>
            </a:r>
            <a:r>
              <a:rPr sz="1400" b="1" spc="30" dirty="0">
                <a:latin typeface="굴림"/>
                <a:cs typeface="굴림"/>
              </a:rPr>
              <a:t>을</a:t>
            </a:r>
            <a:r>
              <a:rPr sz="1400" b="1" spc="-190" dirty="0">
                <a:latin typeface="굴림"/>
                <a:cs typeface="굴림"/>
              </a:rPr>
              <a:t> </a:t>
            </a:r>
            <a:r>
              <a:rPr sz="1400" b="1" spc="-55" dirty="0">
                <a:latin typeface="굴림"/>
                <a:cs typeface="굴림"/>
              </a:rPr>
              <a:t>활용</a:t>
            </a:r>
            <a:r>
              <a:rPr sz="1400" b="1" spc="15" dirty="0">
                <a:latin typeface="굴림"/>
                <a:cs typeface="굴림"/>
              </a:rPr>
              <a:t>해  </a:t>
            </a:r>
            <a:r>
              <a:rPr sz="1400" b="1" spc="-55" dirty="0">
                <a:latin typeface="굴림"/>
                <a:cs typeface="굴림"/>
              </a:rPr>
              <a:t>현</a:t>
            </a:r>
            <a:r>
              <a:rPr sz="1400" b="1" spc="30" dirty="0">
                <a:latin typeface="굴림"/>
                <a:cs typeface="굴림"/>
              </a:rPr>
              <a:t>재</a:t>
            </a:r>
            <a:r>
              <a:rPr sz="1400" b="1" spc="-175" dirty="0">
                <a:latin typeface="굴림"/>
                <a:cs typeface="굴림"/>
              </a:rPr>
              <a:t> </a:t>
            </a:r>
            <a:r>
              <a:rPr sz="1400" b="1" spc="-55" dirty="0">
                <a:latin typeface="굴림"/>
                <a:cs typeface="굴림"/>
              </a:rPr>
              <a:t>디렉토</a:t>
            </a:r>
            <a:r>
              <a:rPr sz="1400" b="1" spc="30" dirty="0">
                <a:latin typeface="굴림"/>
                <a:cs typeface="굴림"/>
              </a:rPr>
              <a:t>리</a:t>
            </a:r>
            <a:r>
              <a:rPr sz="1400" b="1" spc="-190" dirty="0">
                <a:latin typeface="굴림"/>
                <a:cs typeface="굴림"/>
              </a:rPr>
              <a:t> </a:t>
            </a:r>
            <a:r>
              <a:rPr sz="1400" b="1" spc="-55" dirty="0">
                <a:latin typeface="굴림"/>
                <a:cs typeface="굴림"/>
              </a:rPr>
              <a:t>경</a:t>
            </a:r>
            <a:r>
              <a:rPr sz="1400" b="1" spc="30" dirty="0">
                <a:latin typeface="굴림"/>
                <a:cs typeface="굴림"/>
              </a:rPr>
              <a:t>로</a:t>
            </a:r>
            <a:r>
              <a:rPr sz="1400" b="1" spc="-175" dirty="0">
                <a:latin typeface="굴림"/>
                <a:cs typeface="굴림"/>
              </a:rPr>
              <a:t> </a:t>
            </a:r>
            <a:r>
              <a:rPr sz="1400" b="1" spc="-55" dirty="0">
                <a:latin typeface="굴림"/>
                <a:cs typeface="굴림"/>
              </a:rPr>
              <a:t>확</a:t>
            </a:r>
            <a:r>
              <a:rPr sz="1400" b="1" spc="30" dirty="0">
                <a:latin typeface="굴림"/>
                <a:cs typeface="굴림"/>
              </a:rPr>
              <a:t>인</a:t>
            </a:r>
            <a:r>
              <a:rPr sz="1400" b="1" spc="-175" dirty="0">
                <a:latin typeface="굴림"/>
                <a:cs typeface="굴림"/>
              </a:rPr>
              <a:t> </a:t>
            </a:r>
            <a:r>
              <a:rPr sz="1400" b="1" spc="-55" dirty="0">
                <a:latin typeface="굴림"/>
                <a:cs typeface="굴림"/>
              </a:rPr>
              <a:t>가</a:t>
            </a:r>
            <a:r>
              <a:rPr sz="1400" b="1" spc="30" dirty="0">
                <a:latin typeface="굴림"/>
                <a:cs typeface="굴림"/>
              </a:rPr>
              <a:t>능</a:t>
            </a:r>
            <a:endParaRPr sz="14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쓰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220584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특정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경로에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파일을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생성하고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싶을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때는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전체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경로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및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파일명을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입력</a:t>
            </a:r>
            <a:endParaRPr sz="2000">
              <a:latin typeface="굴림"/>
              <a:cs typeface="굴림"/>
            </a:endParaRPr>
          </a:p>
          <a:p>
            <a:pPr marL="424815" indent="-412750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424815" algn="l"/>
                <a:tab pos="425450" algn="l"/>
              </a:tabLst>
            </a:pP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\</a:t>
            </a:r>
            <a:r>
              <a:rPr sz="2000" spc="-11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이스케이프문으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설정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때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!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5282" y="4196359"/>
            <a:ext cx="5395150" cy="12837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2851" y="3615607"/>
            <a:ext cx="5441967" cy="428093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쓰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33476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W</a:t>
            </a:r>
            <a:r>
              <a:rPr sz="2000" spc="-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모드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새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생성하</a:t>
            </a:r>
            <a:r>
              <a:rPr sz="2000" spc="-190" dirty="0">
                <a:latin typeface="굴림"/>
                <a:cs typeface="굴림"/>
              </a:rPr>
              <a:t>며</a:t>
            </a:r>
            <a:r>
              <a:rPr sz="2000" dirty="0">
                <a:latin typeface="굴림"/>
                <a:cs typeface="굴림"/>
              </a:rPr>
              <a:t>,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기존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있다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덮어쓰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때문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</a:t>
            </a:r>
            <a:r>
              <a:rPr sz="2000" dirty="0">
                <a:latin typeface="굴림"/>
                <a:cs typeface="굴림"/>
              </a:rPr>
              <a:t>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내용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사라</a:t>
            </a:r>
            <a:r>
              <a:rPr sz="2000" dirty="0">
                <a:latin typeface="굴림"/>
                <a:cs typeface="굴림"/>
              </a:rPr>
              <a:t>짐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910" y="3552399"/>
            <a:ext cx="2502333" cy="16176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7008" y="4257294"/>
            <a:ext cx="2664078" cy="685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7964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행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방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5286375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확장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165" algn="l"/>
              </a:tabLst>
            </a:pPr>
            <a:r>
              <a:rPr sz="2000" spc="-25" dirty="0">
                <a:latin typeface="굴림"/>
                <a:cs typeface="굴림"/>
              </a:rPr>
              <a:t>py</a:t>
            </a:r>
            <a:endParaRPr sz="2000">
              <a:latin typeface="굴림"/>
              <a:cs typeface="굴림"/>
            </a:endParaRPr>
          </a:p>
          <a:p>
            <a:pPr marL="595630">
              <a:lnSpc>
                <a:spcPct val="100000"/>
              </a:lnSpc>
              <a:spcBef>
                <a:spcPts val="1195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</a:t>
            </a:r>
            <a:r>
              <a:rPr sz="2000" dirty="0">
                <a:latin typeface="굴림"/>
                <a:cs typeface="굴림"/>
              </a:rPr>
              <a:t>본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확장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2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975"/>
              </a:spcBef>
              <a:buAutoNum type="arabicPeriod" startAt="2"/>
              <a:tabLst>
                <a:tab pos="746760" algn="l"/>
              </a:tabLst>
            </a:pPr>
            <a:r>
              <a:rPr sz="2000" spc="-15" dirty="0">
                <a:latin typeface="굴림"/>
                <a:cs typeface="굴림"/>
              </a:rPr>
              <a:t>ipynb</a:t>
            </a:r>
            <a:endParaRPr sz="2000">
              <a:latin typeface="굴림"/>
              <a:cs typeface="굴림"/>
            </a:endParaRPr>
          </a:p>
          <a:p>
            <a:pPr marL="5327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주피</a:t>
            </a:r>
            <a:r>
              <a:rPr sz="2000" dirty="0">
                <a:latin typeface="굴림"/>
                <a:cs typeface="굴림"/>
              </a:rPr>
              <a:t>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노트</a:t>
            </a:r>
            <a:r>
              <a:rPr sz="2000" dirty="0">
                <a:latin typeface="굴림"/>
                <a:cs typeface="굴림"/>
              </a:rPr>
              <a:t>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환경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확장</a:t>
            </a:r>
            <a:r>
              <a:rPr sz="2000" spc="-190" dirty="0">
                <a:latin typeface="굴림"/>
                <a:cs typeface="굴림"/>
              </a:rPr>
              <a:t>자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구</a:t>
            </a:r>
            <a:r>
              <a:rPr sz="2000" dirty="0">
                <a:latin typeface="굴림"/>
                <a:cs typeface="굴림"/>
              </a:rPr>
              <a:t>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</a:t>
            </a:r>
            <a:r>
              <a:rPr sz="2000" dirty="0">
                <a:latin typeface="굴림"/>
                <a:cs typeface="굴림"/>
              </a:rPr>
              <a:t>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쓰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53415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기</a:t>
            </a:r>
            <a:r>
              <a:rPr sz="2000" dirty="0">
                <a:latin typeface="굴림"/>
                <a:cs typeface="굴림"/>
              </a:rPr>
              <a:t>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새로</a:t>
            </a:r>
            <a:r>
              <a:rPr sz="2000" dirty="0">
                <a:latin typeface="굴림"/>
                <a:cs typeface="굴림"/>
              </a:rPr>
              <a:t>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내용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추가하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위해서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a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13843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파일명으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없더라</a:t>
            </a:r>
            <a:r>
              <a:rPr sz="2000" dirty="0">
                <a:latin typeface="굴림"/>
                <a:cs typeface="굴림"/>
              </a:rPr>
              <a:t>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a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모드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생</a:t>
            </a:r>
            <a:r>
              <a:rPr sz="2000" dirty="0">
                <a:latin typeface="굴림"/>
                <a:cs typeface="굴림"/>
              </a:rPr>
              <a:t>성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805" y="3532654"/>
            <a:ext cx="2445251" cy="16187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4100" y="4421797"/>
            <a:ext cx="2530119" cy="684721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읽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607809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r</a:t>
            </a:r>
            <a:r>
              <a:rPr sz="2000" spc="-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모드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열</a:t>
            </a:r>
            <a:r>
              <a:rPr sz="2000" spc="-185" dirty="0">
                <a:latin typeface="굴림"/>
                <a:cs typeface="굴림"/>
              </a:rPr>
              <a:t>기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100" dirty="0">
                <a:latin typeface="굴림"/>
                <a:cs typeface="굴림"/>
              </a:rPr>
              <a:t>r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1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전</a:t>
            </a:r>
            <a:r>
              <a:rPr sz="2000" dirty="0">
                <a:latin typeface="굴림"/>
                <a:cs typeface="굴림"/>
              </a:rPr>
              <a:t>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불러오</a:t>
            </a:r>
            <a:r>
              <a:rPr sz="2000" dirty="0"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  <a:p>
            <a:pPr marL="13843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읽으려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없으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오</a:t>
            </a:r>
            <a:r>
              <a:rPr sz="2000" dirty="0">
                <a:latin typeface="굴림"/>
                <a:cs typeface="굴림"/>
              </a:rPr>
              <a:t>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발</a:t>
            </a:r>
            <a:r>
              <a:rPr sz="2000" dirty="0">
                <a:latin typeface="굴림"/>
                <a:cs typeface="굴림"/>
              </a:rPr>
              <a:t>생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6993" y="3467514"/>
            <a:ext cx="2464648" cy="19036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1512" y="3443909"/>
            <a:ext cx="5058714" cy="224097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읽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088380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30" dirty="0">
                <a:latin typeface="굴림"/>
                <a:cs typeface="굴림"/>
              </a:rPr>
              <a:t>readline()</a:t>
            </a:r>
            <a:r>
              <a:rPr sz="2000" spc="-32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함수로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파일의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내용을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줄씩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가져올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dirty="0">
                <a:latin typeface="굴림"/>
                <a:cs typeface="굴림"/>
              </a:rPr>
              <a:t>더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dirty="0">
                <a:latin typeface="굴림"/>
                <a:cs typeface="굴림"/>
              </a:rPr>
              <a:t>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읽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없다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35" dirty="0">
                <a:latin typeface="굴림"/>
                <a:cs typeface="굴림"/>
              </a:rPr>
              <a:t>N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환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15" dirty="0">
                <a:latin typeface="굴림"/>
                <a:cs typeface="굴림"/>
              </a:rPr>
              <a:t>h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+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f</a:t>
            </a:r>
            <a:r>
              <a:rPr sz="2000" spc="-114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제어문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사용하</a:t>
            </a:r>
            <a:r>
              <a:rPr sz="2000" dirty="0">
                <a:latin typeface="굴림"/>
                <a:cs typeface="굴림"/>
              </a:rPr>
              <a:t>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든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364" y="3832326"/>
            <a:ext cx="2578836" cy="9142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2786" y="3766438"/>
            <a:ext cx="2396568" cy="19032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134" y="3700174"/>
            <a:ext cx="2645796" cy="237889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읽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861809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100" dirty="0">
                <a:latin typeface="굴림"/>
                <a:cs typeface="굴림"/>
              </a:rPr>
              <a:t>r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70" dirty="0">
                <a:latin typeface="굴림"/>
                <a:cs typeface="굴림"/>
              </a:rPr>
              <a:t>s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2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내용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리스트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올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음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주로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반복문과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함께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사용해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한줄씩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리스트의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요소로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가져와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활용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841" y="3609937"/>
            <a:ext cx="2578836" cy="9129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151" y="3584435"/>
            <a:ext cx="2416694" cy="120935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40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5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</a:t>
            </a:r>
            <a:r>
              <a:rPr sz="2400" spc="40" dirty="0"/>
              <a:t>일</a:t>
            </a:r>
            <a:r>
              <a:rPr sz="2400" spc="-395" dirty="0"/>
              <a:t> </a:t>
            </a:r>
            <a:r>
              <a:rPr sz="2400" spc="-180" dirty="0"/>
              <a:t>입출</a:t>
            </a:r>
            <a:r>
              <a:rPr sz="2400" spc="40" dirty="0"/>
              <a:t>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3018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파이썬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의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다양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한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일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입출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력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155634"/>
            <a:ext cx="1696085" cy="3072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80" dirty="0">
                <a:latin typeface="굴림"/>
                <a:cs typeface="굴림"/>
              </a:rPr>
              <a:t>csv모듈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n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dirty="0">
                <a:latin typeface="굴림"/>
                <a:cs typeface="굴림"/>
              </a:rPr>
              <a:t>y</a:t>
            </a:r>
            <a:r>
              <a:rPr sz="2000" spc="-20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75" dirty="0">
                <a:latin typeface="굴림"/>
                <a:cs typeface="굴림"/>
              </a:rPr>
              <a:t>p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s</a:t>
            </a:r>
            <a:r>
              <a:rPr sz="2000" spc="-254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5" dirty="0">
                <a:latin typeface="굴림"/>
                <a:cs typeface="굴림"/>
              </a:rPr>
              <a:t>j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19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70D0EF-678A-410D-A38A-33B68DB5E55A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F5D5092-C379-4EB6-88BA-CA62A0461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600" y="2909366"/>
            <a:ext cx="421767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0" spc="644" baseline="-8680" dirty="0">
                <a:solidFill>
                  <a:srgbClr val="014081"/>
                </a:solidFill>
                <a:latin typeface="Arial"/>
                <a:cs typeface="Arial"/>
              </a:rPr>
              <a:t>0</a:t>
            </a:r>
            <a:r>
              <a:rPr sz="12000" baseline="-8680" dirty="0">
                <a:solidFill>
                  <a:srgbClr val="014081"/>
                </a:solidFill>
                <a:latin typeface="Arial"/>
                <a:cs typeface="Arial"/>
              </a:rPr>
              <a:t>6</a:t>
            </a:r>
            <a:r>
              <a:rPr sz="12000" spc="-1920" baseline="-8680" dirty="0">
                <a:solidFill>
                  <a:srgbClr val="014081"/>
                </a:solidFill>
                <a:latin typeface="Arial"/>
                <a:cs typeface="Arial"/>
              </a:rPr>
              <a:t> </a:t>
            </a:r>
            <a:r>
              <a:rPr sz="4000" spc="-290" dirty="0"/>
              <a:t>파이</a:t>
            </a:r>
            <a:r>
              <a:rPr sz="4000" spc="70" dirty="0"/>
              <a:t>썬</a:t>
            </a:r>
            <a:r>
              <a:rPr sz="4000" spc="-675" dirty="0"/>
              <a:t> </a:t>
            </a:r>
            <a:r>
              <a:rPr sz="4000" spc="-290" dirty="0"/>
              <a:t>문</a:t>
            </a:r>
            <a:r>
              <a:rPr sz="4000" spc="70" dirty="0"/>
              <a:t>법</a:t>
            </a:r>
            <a:r>
              <a:rPr sz="4000" spc="-685" dirty="0"/>
              <a:t> </a:t>
            </a:r>
            <a:r>
              <a:rPr sz="4000" spc="-60" dirty="0">
                <a:latin typeface="Arial"/>
                <a:cs typeface="Arial"/>
              </a:rPr>
              <a:t>I</a:t>
            </a:r>
            <a:r>
              <a:rPr sz="4000" spc="-5" dirty="0">
                <a:latin typeface="Arial"/>
                <a:cs typeface="Arial"/>
              </a:rPr>
              <a:t>I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82072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621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6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문</a:t>
            </a:r>
            <a:r>
              <a:rPr sz="2400" spc="40" dirty="0"/>
              <a:t>법</a:t>
            </a:r>
            <a:r>
              <a:rPr sz="2400" spc="-409" dirty="0"/>
              <a:t> </a:t>
            </a:r>
            <a:r>
              <a:rPr sz="2400" spc="50" dirty="0"/>
              <a:t>I</a:t>
            </a:r>
            <a:r>
              <a:rPr sz="2400" spc="5" dirty="0"/>
              <a:t>I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함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5113655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자</a:t>
            </a:r>
            <a:r>
              <a:rPr sz="2000" dirty="0">
                <a:latin typeface="굴림"/>
                <a:cs typeface="굴림"/>
              </a:rPr>
              <a:t>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</a:t>
            </a:r>
            <a:r>
              <a:rPr sz="2000" dirty="0">
                <a:latin typeface="굴림"/>
                <a:cs typeface="굴림"/>
              </a:rPr>
              <a:t>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일반화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때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50" dirty="0">
                <a:latin typeface="굴림"/>
                <a:cs typeface="굴림"/>
              </a:rPr>
              <a:t>de</a:t>
            </a:r>
            <a:r>
              <a:rPr sz="2000" dirty="0">
                <a:latin typeface="굴림"/>
                <a:cs typeface="굴림"/>
              </a:rPr>
              <a:t>f</a:t>
            </a:r>
            <a:r>
              <a:rPr sz="2000" spc="-11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지역변</a:t>
            </a:r>
            <a:r>
              <a:rPr sz="2000" spc="-19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전역변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60" dirty="0">
                <a:latin typeface="굴림"/>
                <a:cs typeface="굴림"/>
              </a:rPr>
              <a:t>파라미터(매개변수)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람</a:t>
            </a:r>
            <a:r>
              <a:rPr sz="2000" dirty="0">
                <a:latin typeface="굴림"/>
                <a:cs typeface="굴림"/>
              </a:rPr>
              <a:t>다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167B4A2-008C-474F-B78B-2A42E60BBD4B}"/>
              </a:ext>
            </a:extLst>
          </p:cNvPr>
          <p:cNvSpPr txBox="1"/>
          <p:nvPr/>
        </p:nvSpPr>
        <p:spPr>
          <a:xfrm>
            <a:off x="1455229" y="4515485"/>
            <a:ext cx="5113655" cy="1607428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def </a:t>
            </a:r>
            <a:r>
              <a:rPr lang="en-US" sz="2000" dirty="0" err="1">
                <a:solidFill>
                  <a:srgbClr val="FF0000"/>
                </a:solidFill>
                <a:latin typeface="굴림"/>
                <a:cs typeface="굴림"/>
              </a:rPr>
              <a:t>gugu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(x):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    for </a:t>
            </a:r>
            <a:r>
              <a:rPr lang="en-US" sz="2000" dirty="0" err="1">
                <a:solidFill>
                  <a:srgbClr val="FF0000"/>
                </a:solidFill>
                <a:latin typeface="굴림"/>
                <a:cs typeface="굴림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 in range(1,9):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        print(f"{x} X {</a:t>
            </a:r>
            <a:r>
              <a:rPr lang="en-US" sz="2000" dirty="0" err="1">
                <a:solidFill>
                  <a:srgbClr val="FF0000"/>
                </a:solidFill>
                <a:latin typeface="굴림"/>
                <a:cs typeface="굴림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} = {x*</a:t>
            </a:r>
            <a:r>
              <a:rPr lang="en-US" sz="2000" dirty="0" err="1">
                <a:solidFill>
                  <a:srgbClr val="FF0000"/>
                </a:solidFill>
                <a:latin typeface="굴림"/>
                <a:cs typeface="굴림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}")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endParaRPr lang="en-US" sz="2000" dirty="0">
              <a:solidFill>
                <a:srgbClr val="FF0000"/>
              </a:solidFill>
              <a:latin typeface="굴림"/>
              <a:cs typeface="굴림"/>
            </a:endParaRP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en-US" sz="2000" dirty="0" err="1">
                <a:solidFill>
                  <a:srgbClr val="FF0000"/>
                </a:solidFill>
                <a:latin typeface="굴림"/>
                <a:cs typeface="굴림"/>
              </a:rPr>
              <a:t>gugu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(2)</a:t>
            </a:r>
            <a:endParaRPr sz="2000" dirty="0">
              <a:solidFill>
                <a:srgbClr val="FF0000"/>
              </a:solidFill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621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6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문</a:t>
            </a:r>
            <a:r>
              <a:rPr sz="2400" spc="40" dirty="0"/>
              <a:t>법</a:t>
            </a:r>
            <a:r>
              <a:rPr sz="2400" spc="-409" dirty="0"/>
              <a:t> </a:t>
            </a:r>
            <a:r>
              <a:rPr sz="2400" spc="50" dirty="0"/>
              <a:t>I</a:t>
            </a:r>
            <a:r>
              <a:rPr sz="2400" spc="5" dirty="0"/>
              <a:t>I</a:t>
            </a:r>
            <a:endParaRPr sz="2400">
              <a:latin typeface="굴림"/>
              <a:cs typeface="굴림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AE3253-6348-462E-AD88-764576FFDEB1}"/>
              </a:ext>
            </a:extLst>
          </p:cNvPr>
          <p:cNvGrpSpPr/>
          <p:nvPr/>
        </p:nvGrpSpPr>
        <p:grpSpPr>
          <a:xfrm>
            <a:off x="1102169" y="1111250"/>
            <a:ext cx="490220" cy="490855"/>
            <a:chOff x="1102169" y="1111250"/>
            <a:chExt cx="490220" cy="490855"/>
          </a:xfrm>
        </p:grpSpPr>
        <p:sp>
          <p:nvSpPr>
            <p:cNvPr id="3" name="object 3"/>
            <p:cNvSpPr/>
            <p:nvPr/>
          </p:nvSpPr>
          <p:spPr>
            <a:xfrm>
              <a:off x="1102169" y="1111250"/>
              <a:ext cx="490220" cy="490855"/>
            </a:xfrm>
            <a:custGeom>
              <a:avLst/>
              <a:gdLst/>
              <a:ahLst/>
              <a:cxnLst/>
              <a:rect l="l" t="t" r="r" b="b"/>
              <a:pathLst>
                <a:path w="490219" h="490855">
                  <a:moveTo>
                    <a:pt x="245097" y="0"/>
                  </a:moveTo>
                  <a:lnTo>
                    <a:pt x="195667" y="4977"/>
                  </a:lnTo>
                  <a:lnTo>
                    <a:pt x="149643" y="19255"/>
                  </a:lnTo>
                  <a:lnTo>
                    <a:pt x="108008" y="41851"/>
                  </a:lnTo>
                  <a:lnTo>
                    <a:pt x="71742" y="71783"/>
                  </a:lnTo>
                  <a:lnTo>
                    <a:pt x="41827" y="108070"/>
                  </a:lnTo>
                  <a:lnTo>
                    <a:pt x="19244" y="149729"/>
                  </a:lnTo>
                  <a:lnTo>
                    <a:pt x="4974" y="195778"/>
                  </a:lnTo>
                  <a:lnTo>
                    <a:pt x="0" y="245237"/>
                  </a:lnTo>
                  <a:lnTo>
                    <a:pt x="4974" y="294695"/>
                  </a:lnTo>
                  <a:lnTo>
                    <a:pt x="19244" y="340744"/>
                  </a:lnTo>
                  <a:lnTo>
                    <a:pt x="41827" y="382403"/>
                  </a:lnTo>
                  <a:lnTo>
                    <a:pt x="71742" y="418690"/>
                  </a:lnTo>
                  <a:lnTo>
                    <a:pt x="108008" y="448622"/>
                  </a:lnTo>
                  <a:lnTo>
                    <a:pt x="149643" y="471218"/>
                  </a:lnTo>
                  <a:lnTo>
                    <a:pt x="195667" y="485496"/>
                  </a:lnTo>
                  <a:lnTo>
                    <a:pt x="245097" y="490474"/>
                  </a:lnTo>
                  <a:lnTo>
                    <a:pt x="294527" y="485496"/>
                  </a:lnTo>
                  <a:lnTo>
                    <a:pt x="340550" y="471218"/>
                  </a:lnTo>
                  <a:lnTo>
                    <a:pt x="382186" y="448622"/>
                  </a:lnTo>
                  <a:lnTo>
                    <a:pt x="418452" y="418690"/>
                  </a:lnTo>
                  <a:lnTo>
                    <a:pt x="448367" y="382403"/>
                  </a:lnTo>
                  <a:lnTo>
                    <a:pt x="470950" y="340744"/>
                  </a:lnTo>
                  <a:lnTo>
                    <a:pt x="485220" y="294695"/>
                  </a:lnTo>
                  <a:lnTo>
                    <a:pt x="490194" y="245237"/>
                  </a:lnTo>
                  <a:lnTo>
                    <a:pt x="485220" y="195778"/>
                  </a:lnTo>
                  <a:lnTo>
                    <a:pt x="470950" y="149729"/>
                  </a:lnTo>
                  <a:lnTo>
                    <a:pt x="448367" y="108070"/>
                  </a:lnTo>
                  <a:lnTo>
                    <a:pt x="418452" y="71783"/>
                  </a:lnTo>
                  <a:lnTo>
                    <a:pt x="382186" y="41851"/>
                  </a:lnTo>
                  <a:lnTo>
                    <a:pt x="340550" y="19255"/>
                  </a:lnTo>
                  <a:lnTo>
                    <a:pt x="294527" y="4977"/>
                  </a:lnTo>
                  <a:lnTo>
                    <a:pt x="245097" y="0"/>
                  </a:lnTo>
                  <a:close/>
                </a:path>
              </a:pathLst>
            </a:custGeom>
            <a:solidFill>
              <a:srgbClr val="0140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1188262" y="1187450"/>
              <a:ext cx="32258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105" dirty="0">
                  <a:solidFill>
                    <a:srgbClr val="FFFFFF"/>
                  </a:solidFill>
                  <a:latin typeface="Arial"/>
                  <a:cs typeface="Arial"/>
                </a:rPr>
                <a:t>0</a:t>
              </a:r>
              <a:r>
                <a:rPr sz="2000" b="1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sz="2000">
                <a:latin typeface="Arial"/>
                <a:cs typeface="Arial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17611" y="119156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모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듈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1644650"/>
            <a:ext cx="5300980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</a:t>
            </a:r>
            <a:r>
              <a:rPr sz="2000" dirty="0">
                <a:latin typeface="굴림"/>
                <a:cs typeface="굴림"/>
              </a:rPr>
              <a:t>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파일단위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묶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리</a:t>
            </a: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표</a:t>
            </a:r>
            <a:r>
              <a:rPr sz="2000" dirty="0">
                <a:latin typeface="굴림"/>
                <a:cs typeface="굴림"/>
              </a:rPr>
              <a:t>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spc="-185" dirty="0">
                <a:latin typeface="굴림"/>
                <a:cs typeface="굴림"/>
              </a:rPr>
              <a:t>듈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spc="-185" dirty="0">
                <a:latin typeface="굴림"/>
                <a:cs typeface="굴림"/>
              </a:rPr>
              <a:t>듈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외</a:t>
            </a:r>
            <a:r>
              <a:rPr sz="2000" dirty="0">
                <a:latin typeface="굴림"/>
                <a:cs typeface="굴림"/>
              </a:rPr>
              <a:t>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표</a:t>
            </a:r>
            <a:r>
              <a:rPr sz="2000" dirty="0">
                <a:latin typeface="굴림"/>
                <a:cs typeface="굴림"/>
              </a:rPr>
              <a:t>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목</a:t>
            </a:r>
            <a:r>
              <a:rPr sz="2000" dirty="0">
                <a:latin typeface="굴림"/>
                <a:cs typeface="굴림"/>
              </a:rPr>
              <a:t>록</a:t>
            </a: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사용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및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dirty="0">
                <a:latin typeface="굴림"/>
                <a:cs typeface="굴림"/>
              </a:rPr>
              <a:t>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공</a:t>
            </a:r>
            <a:r>
              <a:rPr sz="2000" dirty="0">
                <a:latin typeface="굴림"/>
                <a:cs typeface="굴림"/>
              </a:rPr>
              <a:t>간</a:t>
            </a: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외</a:t>
            </a:r>
            <a:r>
              <a:rPr sz="2000" dirty="0">
                <a:latin typeface="굴림"/>
                <a:cs typeface="굴림"/>
              </a:rPr>
              <a:t>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설</a:t>
            </a:r>
            <a:r>
              <a:rPr sz="2000" dirty="0">
                <a:latin typeface="굴림"/>
                <a:cs typeface="굴림"/>
              </a:rPr>
              <a:t>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및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104B420-7045-4971-B4C8-EAE66A8ACF9A}"/>
              </a:ext>
            </a:extLst>
          </p:cNvPr>
          <p:cNvSpPr txBox="1"/>
          <p:nvPr/>
        </p:nvSpPr>
        <p:spPr>
          <a:xfrm>
            <a:off x="1455229" y="4062825"/>
            <a:ext cx="9142921" cy="322062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ko-KR" altLang="en-US" sz="2000" dirty="0" err="1">
                <a:solidFill>
                  <a:srgbClr val="FF0000"/>
                </a:solidFill>
                <a:latin typeface="굴림"/>
                <a:cs typeface="굴림"/>
              </a:rPr>
              <a:t>다른사람이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 만든 것 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= Library 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인공지능 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: </a:t>
            </a:r>
            <a:r>
              <a:rPr lang="ko-KR" altLang="en-US" sz="2000" dirty="0" err="1">
                <a:solidFill>
                  <a:srgbClr val="FF0000"/>
                </a:solidFill>
                <a:latin typeface="굴림"/>
                <a:cs typeface="굴림"/>
              </a:rPr>
              <a:t>텐서플로우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(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tensorflow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)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endParaRPr lang="en-US" altLang="ko-KR" sz="2000" dirty="0">
              <a:solidFill>
                <a:srgbClr val="FF0000"/>
              </a:solidFill>
              <a:latin typeface="굴림"/>
              <a:cs typeface="굴림"/>
            </a:endParaRP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Import random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Print(</a:t>
            </a:r>
            <a:r>
              <a:rPr lang="en-US" sz="2000" dirty="0" err="1">
                <a:solidFill>
                  <a:srgbClr val="FF0000"/>
                </a:solidFill>
                <a:latin typeface="굴림"/>
                <a:cs typeface="굴림"/>
              </a:rPr>
              <a:t>random.random</a:t>
            </a:r>
            <a:r>
              <a:rPr lang="en-US" sz="2000" dirty="0">
                <a:solidFill>
                  <a:srgbClr val="FF0000"/>
                </a:solidFill>
                <a:latin typeface="굴림"/>
                <a:cs typeface="굴림"/>
              </a:rPr>
              <a:t>())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endParaRPr lang="en-US" sz="2000" dirty="0">
              <a:solidFill>
                <a:srgbClr val="FF0000"/>
              </a:solidFill>
              <a:latin typeface="굴림"/>
              <a:cs typeface="굴림"/>
            </a:endParaRP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데이터준비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수집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분석 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:  requests, bs4, selenium,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pymysql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 pandas…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기계학습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인공지능 기초 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: 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scipy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sklearn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numpy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matplotlib..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이미지처리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자연어 처리 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: 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tensorflow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pytorch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, </a:t>
            </a:r>
            <a:r>
              <a:rPr lang="en-US" altLang="ko-KR" sz="2000" dirty="0" err="1">
                <a:solidFill>
                  <a:srgbClr val="FF0000"/>
                </a:solidFill>
                <a:latin typeface="굴림"/>
                <a:cs typeface="굴림"/>
              </a:rPr>
              <a:t>keras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 ..)</a:t>
            </a:r>
          </a:p>
          <a:p>
            <a:pPr marL="12065">
              <a:lnSpc>
                <a:spcPct val="50000"/>
              </a:lnSpc>
              <a:spcBef>
                <a:spcPts val="1295"/>
              </a:spcBef>
              <a:tabLst>
                <a:tab pos="299085" algn="l"/>
              </a:tabLst>
            </a:pPr>
            <a:r>
              <a:rPr lang="ko-KR" altLang="en-US" sz="2000" dirty="0">
                <a:solidFill>
                  <a:srgbClr val="FF0000"/>
                </a:solidFill>
                <a:latin typeface="굴림"/>
                <a:cs typeface="굴림"/>
              </a:rPr>
              <a:t>웹 </a:t>
            </a:r>
            <a:r>
              <a:rPr lang="en-US" altLang="ko-KR" sz="2000" dirty="0">
                <a:solidFill>
                  <a:srgbClr val="FF0000"/>
                </a:solidFill>
                <a:latin typeface="굴림"/>
                <a:cs typeface="굴림"/>
              </a:rPr>
              <a:t>: Django, flask</a:t>
            </a:r>
            <a:endParaRPr sz="2000" dirty="0">
              <a:solidFill>
                <a:srgbClr val="FF0000"/>
              </a:solidFill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621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6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문</a:t>
            </a:r>
            <a:r>
              <a:rPr sz="2400" spc="40" dirty="0"/>
              <a:t>법</a:t>
            </a:r>
            <a:r>
              <a:rPr sz="2400" spc="-409" dirty="0"/>
              <a:t> </a:t>
            </a:r>
            <a:r>
              <a:rPr sz="2400" spc="50" dirty="0"/>
              <a:t>I</a:t>
            </a:r>
            <a:r>
              <a:rPr sz="2400" spc="5" dirty="0"/>
              <a:t>I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클래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스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3830320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객체지</a:t>
            </a:r>
            <a:r>
              <a:rPr sz="2000" dirty="0">
                <a:latin typeface="굴림"/>
                <a:cs typeface="굴림"/>
              </a:rPr>
              <a:t>향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프로그래밍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한</a:t>
            </a:r>
            <a:r>
              <a:rPr sz="2000" dirty="0">
                <a:latin typeface="굴림"/>
                <a:cs typeface="굴림"/>
              </a:rPr>
              <a:t>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적합하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않</a:t>
            </a:r>
            <a:r>
              <a:rPr sz="2000" dirty="0">
                <a:latin typeface="굴림"/>
                <a:cs typeface="굴림"/>
              </a:rPr>
              <a:t>음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as</a:t>
            </a:r>
            <a:r>
              <a:rPr sz="2000" dirty="0">
                <a:latin typeface="굴림"/>
                <a:cs typeface="굴림"/>
              </a:rPr>
              <a:t>s</a:t>
            </a:r>
            <a:r>
              <a:rPr sz="2000" spc="-26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인스턴스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클래</a:t>
            </a:r>
            <a:r>
              <a:rPr sz="2000" dirty="0">
                <a:latin typeface="굴림"/>
                <a:cs typeface="굴림"/>
              </a:rPr>
              <a:t>스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55" dirty="0">
                <a:latin typeface="굴림"/>
                <a:cs typeface="굴림"/>
              </a:rPr>
              <a:t>f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dirty="0">
                <a:latin typeface="굴림"/>
                <a:cs typeface="굴림"/>
              </a:rPr>
              <a:t>해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상</a:t>
            </a:r>
            <a:r>
              <a:rPr sz="2000" spc="-185" dirty="0">
                <a:latin typeface="굴림"/>
                <a:cs typeface="굴림"/>
              </a:rPr>
              <a:t>속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다형</a:t>
            </a:r>
            <a:r>
              <a:rPr sz="2000" dirty="0">
                <a:latin typeface="굴림"/>
                <a:cs typeface="굴림"/>
              </a:rPr>
              <a:t>성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621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6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문</a:t>
            </a:r>
            <a:r>
              <a:rPr sz="2400" spc="40" dirty="0"/>
              <a:t>법</a:t>
            </a:r>
            <a:r>
              <a:rPr sz="2400" spc="-409" dirty="0"/>
              <a:t> </a:t>
            </a:r>
            <a:r>
              <a:rPr sz="2400" spc="50" dirty="0"/>
              <a:t>I</a:t>
            </a:r>
            <a:r>
              <a:rPr sz="2400" spc="5" dirty="0"/>
              <a:t>I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975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예외처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리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2864485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프로그래밍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오</a:t>
            </a:r>
            <a:r>
              <a:rPr sz="2000" spc="-185" dirty="0">
                <a:latin typeface="굴림"/>
                <a:cs typeface="굴림"/>
              </a:rPr>
              <a:t>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예</a:t>
            </a:r>
            <a:r>
              <a:rPr sz="2000" spc="-185" dirty="0">
                <a:latin typeface="굴림"/>
                <a:cs typeface="굴림"/>
              </a:rPr>
              <a:t>외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예외처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방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예외처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964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행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방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95378"/>
            <a:ext cx="8001634" cy="424561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6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스크립</a:t>
            </a:r>
            <a:r>
              <a:rPr sz="2000" dirty="0">
                <a:latin typeface="굴림"/>
                <a:cs typeface="굴림"/>
              </a:rPr>
              <a:t>트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</a:t>
            </a:r>
            <a:r>
              <a:rPr sz="2000" dirty="0">
                <a:latin typeface="굴림"/>
                <a:cs typeface="굴림"/>
              </a:rPr>
              <a:t>어</a:t>
            </a:r>
            <a:endParaRPr sz="20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13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연극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대</a:t>
            </a:r>
            <a:r>
              <a:rPr sz="1800" dirty="0">
                <a:latin typeface="굴림"/>
                <a:cs typeface="굴림"/>
              </a:rPr>
              <a:t>사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등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적</a:t>
            </a:r>
            <a:r>
              <a:rPr sz="1800" dirty="0">
                <a:latin typeface="굴림"/>
                <a:cs typeface="굴림"/>
              </a:rPr>
              <a:t>혀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스크립트에</a:t>
            </a:r>
            <a:r>
              <a:rPr sz="1800" dirty="0">
                <a:latin typeface="굴림"/>
                <a:cs typeface="굴림"/>
              </a:rPr>
              <a:t>서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유</a:t>
            </a:r>
            <a:r>
              <a:rPr sz="1800" dirty="0">
                <a:latin typeface="굴림"/>
                <a:cs typeface="굴림"/>
              </a:rPr>
              <a:t>래</a:t>
            </a:r>
            <a:endParaRPr sz="18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07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응</a:t>
            </a:r>
            <a:r>
              <a:rPr sz="1800" dirty="0">
                <a:latin typeface="굴림"/>
                <a:cs typeface="굴림"/>
              </a:rPr>
              <a:t>용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소프트웨어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29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제어하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컴퓨</a:t>
            </a:r>
            <a:r>
              <a:rPr sz="1800" dirty="0">
                <a:latin typeface="굴림"/>
                <a:cs typeface="굴림"/>
              </a:rPr>
              <a:t>터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프로그래</a:t>
            </a:r>
            <a:r>
              <a:rPr sz="1800" dirty="0">
                <a:latin typeface="굴림"/>
                <a:cs typeface="굴림"/>
              </a:rPr>
              <a:t>밍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언</a:t>
            </a:r>
            <a:r>
              <a:rPr sz="1800" dirty="0">
                <a:latin typeface="굴림"/>
                <a:cs typeface="굴림"/>
              </a:rPr>
              <a:t>어</a:t>
            </a:r>
            <a:endParaRPr sz="18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080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소스코드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줄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줄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읽</a:t>
            </a:r>
            <a:r>
              <a:rPr sz="1800" dirty="0">
                <a:latin typeface="굴림"/>
                <a:cs typeface="굴림"/>
              </a:rPr>
              <a:t>어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바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바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실행하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인터프리</a:t>
            </a:r>
            <a:r>
              <a:rPr sz="1800" dirty="0">
                <a:latin typeface="굴림"/>
                <a:cs typeface="굴림"/>
              </a:rPr>
              <a:t>터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방</a:t>
            </a:r>
            <a:r>
              <a:rPr sz="1800" dirty="0">
                <a:latin typeface="굴림"/>
                <a:cs typeface="굴림"/>
              </a:rPr>
              <a:t>식</a:t>
            </a:r>
            <a:endParaRPr sz="1800">
              <a:latin typeface="굴림"/>
              <a:cs typeface="굴림"/>
            </a:endParaRPr>
          </a:p>
          <a:p>
            <a:pPr marL="1132840">
              <a:lnSpc>
                <a:spcPct val="100000"/>
              </a:lnSpc>
              <a:spcBef>
                <a:spcPts val="1080"/>
              </a:spcBef>
            </a:pPr>
            <a:r>
              <a:rPr sz="1800" spc="-170" dirty="0">
                <a:latin typeface="굴림"/>
                <a:cs typeface="굴림"/>
              </a:rPr>
              <a:t>소스코드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컴파</a:t>
            </a:r>
            <a:r>
              <a:rPr sz="1800" spc="-175" dirty="0">
                <a:latin typeface="굴림"/>
                <a:cs typeface="굴림"/>
              </a:rPr>
              <a:t>일</a:t>
            </a:r>
            <a:r>
              <a:rPr sz="1800" spc="-114" dirty="0">
                <a:latin typeface="굴림"/>
                <a:cs typeface="굴림"/>
              </a:rPr>
              <a:t>(</a:t>
            </a:r>
            <a:r>
              <a:rPr sz="1800" spc="-180" dirty="0">
                <a:latin typeface="굴림"/>
                <a:cs typeface="굴림"/>
              </a:rPr>
              <a:t>C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spc="30" dirty="0">
                <a:latin typeface="굴림"/>
                <a:cs typeface="굴림"/>
              </a:rPr>
              <a:t>m</a:t>
            </a:r>
            <a:r>
              <a:rPr sz="1800" spc="-50" dirty="0">
                <a:latin typeface="굴림"/>
                <a:cs typeface="굴림"/>
              </a:rPr>
              <a:t>p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10" dirty="0">
                <a:latin typeface="굴림"/>
                <a:cs typeface="굴림"/>
              </a:rPr>
              <a:t>l</a:t>
            </a:r>
            <a:r>
              <a:rPr sz="1800" spc="-40" dirty="0">
                <a:latin typeface="굴림"/>
                <a:cs typeface="굴림"/>
              </a:rPr>
              <a:t>e</a:t>
            </a:r>
            <a:r>
              <a:rPr sz="1800" spc="-120" dirty="0">
                <a:latin typeface="굴림"/>
                <a:cs typeface="굴림"/>
              </a:rPr>
              <a:t>)</a:t>
            </a:r>
            <a:r>
              <a:rPr sz="1800" spc="-170" dirty="0">
                <a:latin typeface="굴림"/>
                <a:cs typeface="굴림"/>
              </a:rPr>
              <a:t>하</a:t>
            </a:r>
            <a:r>
              <a:rPr sz="1800" dirty="0">
                <a:latin typeface="굴림"/>
                <a:cs typeface="굴림"/>
              </a:rPr>
              <a:t>지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않고</a:t>
            </a:r>
            <a:r>
              <a:rPr sz="1800" dirty="0">
                <a:latin typeface="굴림"/>
                <a:cs typeface="굴림"/>
              </a:rPr>
              <a:t>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실</a:t>
            </a:r>
            <a:r>
              <a:rPr sz="1800" dirty="0">
                <a:latin typeface="굴림"/>
                <a:cs typeface="굴림"/>
              </a:rPr>
              <a:t>행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할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수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프로그래</a:t>
            </a:r>
            <a:r>
              <a:rPr sz="1800" dirty="0">
                <a:latin typeface="굴림"/>
                <a:cs typeface="굴림"/>
              </a:rPr>
              <a:t>밍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언</a:t>
            </a:r>
            <a:r>
              <a:rPr sz="1800" dirty="0">
                <a:latin typeface="굴림"/>
                <a:cs typeface="굴림"/>
              </a:rPr>
              <a:t>어</a:t>
            </a: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굴림"/>
              <a:cs typeface="굴림"/>
            </a:endParaRPr>
          </a:p>
          <a:p>
            <a:pPr marL="354965" indent="-342900">
              <a:lnSpc>
                <a:spcPct val="100000"/>
              </a:lnSpc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180" dirty="0">
                <a:latin typeface="굴림"/>
                <a:cs typeface="굴림"/>
              </a:rPr>
              <a:t>스크립</a:t>
            </a:r>
            <a:r>
              <a:rPr sz="2000" dirty="0">
                <a:latin typeface="굴림"/>
                <a:cs typeface="굴림"/>
              </a:rPr>
              <a:t>트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13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파이</a:t>
            </a:r>
            <a:r>
              <a:rPr sz="1800" spc="-175" dirty="0">
                <a:latin typeface="굴림"/>
                <a:cs typeface="굴림"/>
              </a:rPr>
              <a:t>썬</a:t>
            </a:r>
            <a:r>
              <a:rPr sz="1800" spc="-114" dirty="0">
                <a:latin typeface="굴림"/>
                <a:cs typeface="굴림"/>
              </a:rPr>
              <a:t>(</a:t>
            </a:r>
            <a:r>
              <a:rPr sz="1800" spc="-70" dirty="0">
                <a:latin typeface="굴림"/>
                <a:cs typeface="굴림"/>
              </a:rPr>
              <a:t>P</a:t>
            </a:r>
            <a:r>
              <a:rPr sz="1800" spc="10" dirty="0">
                <a:latin typeface="굴림"/>
                <a:cs typeface="굴림"/>
              </a:rPr>
              <a:t>y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spc="15" dirty="0">
                <a:latin typeface="굴림"/>
                <a:cs typeface="굴림"/>
              </a:rPr>
              <a:t>h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dirty="0">
                <a:latin typeface="굴림"/>
                <a:cs typeface="굴림"/>
              </a:rPr>
              <a:t>)</a:t>
            </a:r>
            <a:r>
              <a:rPr sz="1800" spc="-24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프로그래밍</a:t>
            </a:r>
            <a:r>
              <a:rPr sz="1800" dirty="0">
                <a:latin typeface="굴림"/>
                <a:cs typeface="굴림"/>
              </a:rPr>
              <a:t>에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활</a:t>
            </a:r>
            <a:r>
              <a:rPr sz="1800" dirty="0">
                <a:latin typeface="굴림"/>
                <a:cs typeface="굴림"/>
              </a:rPr>
              <a:t>용</a:t>
            </a:r>
            <a:endParaRPr sz="18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080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리눅스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쉘</a:t>
            </a:r>
            <a:r>
              <a:rPr sz="1800" spc="-114" dirty="0">
                <a:latin typeface="굴림"/>
                <a:cs typeface="굴림"/>
              </a:rPr>
              <a:t>(</a:t>
            </a:r>
            <a:r>
              <a:rPr sz="1800" spc="-50" dirty="0">
                <a:latin typeface="굴림"/>
                <a:cs typeface="굴림"/>
              </a:rPr>
              <a:t>S</a:t>
            </a:r>
            <a:r>
              <a:rPr sz="1800" spc="15" dirty="0">
                <a:latin typeface="굴림"/>
                <a:cs typeface="굴림"/>
              </a:rPr>
              <a:t>h</a:t>
            </a:r>
            <a:r>
              <a:rPr sz="1800" spc="-40" dirty="0">
                <a:latin typeface="굴림"/>
                <a:cs typeface="굴림"/>
              </a:rPr>
              <a:t>e</a:t>
            </a:r>
            <a:r>
              <a:rPr sz="1800" spc="-10" dirty="0">
                <a:latin typeface="굴림"/>
                <a:cs typeface="굴림"/>
              </a:rPr>
              <a:t>ll</a:t>
            </a:r>
            <a:r>
              <a:rPr sz="1800" spc="-114" dirty="0">
                <a:latin typeface="굴림"/>
                <a:cs typeface="굴림"/>
              </a:rPr>
              <a:t>)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윈도우즈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배</a:t>
            </a:r>
            <a:r>
              <a:rPr sz="1800" spc="-175" dirty="0">
                <a:latin typeface="굴림"/>
                <a:cs typeface="굴림"/>
              </a:rPr>
              <a:t>치</a:t>
            </a:r>
            <a:r>
              <a:rPr sz="1800" spc="-114" dirty="0">
                <a:latin typeface="굴림"/>
                <a:cs typeface="굴림"/>
              </a:rPr>
              <a:t>(B</a:t>
            </a:r>
            <a:r>
              <a:rPr sz="1800" spc="-55" dirty="0">
                <a:latin typeface="굴림"/>
                <a:cs typeface="굴림"/>
              </a:rPr>
              <a:t>a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spc="-145" dirty="0">
                <a:latin typeface="굴림"/>
                <a:cs typeface="굴림"/>
              </a:rPr>
              <a:t>c</a:t>
            </a:r>
            <a:r>
              <a:rPr sz="1800" spc="15" dirty="0">
                <a:latin typeface="굴림"/>
                <a:cs typeface="굴림"/>
              </a:rPr>
              <a:t>h</a:t>
            </a:r>
            <a:r>
              <a:rPr sz="1800" dirty="0">
                <a:latin typeface="굴림"/>
                <a:cs typeface="굴림"/>
              </a:rPr>
              <a:t>)</a:t>
            </a:r>
            <a:r>
              <a:rPr sz="1800" spc="-24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등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시스템</a:t>
            </a:r>
            <a:r>
              <a:rPr sz="1800" dirty="0">
                <a:latin typeface="굴림"/>
                <a:cs typeface="굴림"/>
              </a:rPr>
              <a:t>에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</a:t>
            </a:r>
            <a:r>
              <a:rPr sz="1800" dirty="0">
                <a:latin typeface="굴림"/>
                <a:cs typeface="굴림"/>
              </a:rPr>
              <a:t>용</a:t>
            </a:r>
            <a:endParaRPr sz="18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07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95" dirty="0">
                <a:latin typeface="굴림"/>
                <a:cs typeface="굴림"/>
              </a:rPr>
              <a:t>H</a:t>
            </a:r>
            <a:r>
              <a:rPr sz="1800" spc="-20" dirty="0">
                <a:latin typeface="굴림"/>
                <a:cs typeface="굴림"/>
              </a:rPr>
              <a:t>T</a:t>
            </a:r>
            <a:r>
              <a:rPr sz="1800" spc="25" dirty="0">
                <a:latin typeface="굴림"/>
                <a:cs typeface="굴림"/>
              </a:rPr>
              <a:t>M</a:t>
            </a:r>
            <a:r>
              <a:rPr sz="1800" spc="-20" dirty="0">
                <a:latin typeface="굴림"/>
                <a:cs typeface="굴림"/>
              </a:rPr>
              <a:t>L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35" dirty="0">
                <a:latin typeface="굴림"/>
                <a:cs typeface="굴림"/>
              </a:rPr>
              <a:t> </a:t>
            </a:r>
            <a:r>
              <a:rPr sz="1800" spc="-85" dirty="0">
                <a:latin typeface="굴림"/>
                <a:cs typeface="굴림"/>
              </a:rPr>
              <a:t>J</a:t>
            </a:r>
            <a:r>
              <a:rPr sz="1800" spc="-55" dirty="0">
                <a:latin typeface="굴림"/>
                <a:cs typeface="굴림"/>
              </a:rPr>
              <a:t>a</a:t>
            </a:r>
            <a:r>
              <a:rPr sz="1800" spc="-15" dirty="0">
                <a:latin typeface="굴림"/>
                <a:cs typeface="굴림"/>
              </a:rPr>
              <a:t>v</a:t>
            </a:r>
            <a:r>
              <a:rPr sz="1800" spc="-55" dirty="0">
                <a:latin typeface="굴림"/>
                <a:cs typeface="굴림"/>
              </a:rPr>
              <a:t>a</a:t>
            </a:r>
            <a:r>
              <a:rPr sz="1800" spc="-60" dirty="0">
                <a:latin typeface="굴림"/>
                <a:cs typeface="굴림"/>
              </a:rPr>
              <a:t>s</a:t>
            </a:r>
            <a:r>
              <a:rPr sz="1800" spc="-145" dirty="0">
                <a:latin typeface="굴림"/>
                <a:cs typeface="굴림"/>
              </a:rPr>
              <a:t>c</a:t>
            </a:r>
            <a:r>
              <a:rPr sz="1800" spc="105" dirty="0">
                <a:latin typeface="굴림"/>
                <a:cs typeface="굴림"/>
              </a:rPr>
              <a:t>r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0" dirty="0">
                <a:latin typeface="굴림"/>
                <a:cs typeface="굴림"/>
              </a:rPr>
              <a:t>p</a:t>
            </a:r>
            <a:r>
              <a:rPr sz="1800" dirty="0">
                <a:latin typeface="굴림"/>
                <a:cs typeface="굴림"/>
              </a:rPr>
              <a:t>t</a:t>
            </a:r>
            <a:r>
              <a:rPr sz="1800" spc="-4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등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웹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어플리케이션</a:t>
            </a:r>
            <a:r>
              <a:rPr sz="1800" dirty="0">
                <a:latin typeface="굴림"/>
                <a:cs typeface="굴림"/>
              </a:rPr>
              <a:t>에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</a:t>
            </a:r>
            <a:r>
              <a:rPr sz="1800" dirty="0">
                <a:latin typeface="굴림"/>
                <a:cs typeface="굴림"/>
              </a:rPr>
              <a:t>용</a:t>
            </a:r>
            <a:endParaRPr sz="18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5344" y="1654175"/>
            <a:ext cx="2263897" cy="133475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70D0EF-678A-410D-A38A-33B68DB5E55A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15C7B11-B8DD-4DA7-805F-28EE31B64069}"/>
              </a:ext>
            </a:extLst>
          </p:cNvPr>
          <p:cNvSpPr txBox="1"/>
          <p:nvPr/>
        </p:nvSpPr>
        <p:spPr>
          <a:xfrm>
            <a:off x="3855592" y="2976283"/>
            <a:ext cx="121158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430" dirty="0">
                <a:solidFill>
                  <a:srgbClr val="014081"/>
                </a:solidFill>
                <a:latin typeface="Arial"/>
                <a:cs typeface="Arial"/>
              </a:rPr>
              <a:t>0</a:t>
            </a:r>
            <a:r>
              <a:rPr sz="8000" b="1" dirty="0">
                <a:solidFill>
                  <a:srgbClr val="014081"/>
                </a:solidFill>
                <a:latin typeface="Arial"/>
                <a:cs typeface="Arial"/>
              </a:rPr>
              <a:t>7</a:t>
            </a:r>
            <a:endParaRPr sz="8000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7C657AA-4824-4340-98CA-E683236C29C3}"/>
              </a:ext>
            </a:extLst>
          </p:cNvPr>
          <p:cNvSpPr txBox="1"/>
          <p:nvPr/>
        </p:nvSpPr>
        <p:spPr>
          <a:xfrm>
            <a:off x="5415267" y="3325291"/>
            <a:ext cx="99504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90" dirty="0">
                <a:solidFill>
                  <a:srgbClr val="585858"/>
                </a:solidFill>
                <a:latin typeface="굴림"/>
                <a:cs typeface="굴림"/>
              </a:rPr>
              <a:t>실</a:t>
            </a:r>
            <a:r>
              <a:rPr sz="4000" b="1" spc="70" dirty="0">
                <a:solidFill>
                  <a:srgbClr val="585858"/>
                </a:solidFill>
                <a:latin typeface="굴림"/>
                <a:cs typeface="굴림"/>
              </a:rPr>
              <a:t>습</a:t>
            </a:r>
            <a:endParaRPr sz="4000" dirty="0">
              <a:latin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4830398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1493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7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실</a:t>
            </a:r>
            <a:r>
              <a:rPr sz="2400" spc="40" dirty="0"/>
              <a:t>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27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의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홀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짝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869555" cy="304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65405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대소문자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이루어</a:t>
            </a:r>
            <a:r>
              <a:rPr sz="2000" dirty="0">
                <a:latin typeface="굴림"/>
                <a:cs typeface="굴림"/>
              </a:rPr>
              <a:t>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또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받았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때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그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글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가  </a:t>
            </a:r>
            <a:r>
              <a:rPr sz="2000" spc="-180" dirty="0">
                <a:latin typeface="굴림"/>
                <a:cs typeface="굴림"/>
              </a:rPr>
              <a:t>홀수인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짝수인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</a:t>
            </a:r>
            <a:r>
              <a:rPr sz="2000" dirty="0">
                <a:latin typeface="굴림"/>
                <a:cs typeface="굴림"/>
              </a:rPr>
              <a:t>램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Wingdings"/>
              <a:buChar char=""/>
            </a:pPr>
            <a:endParaRPr sz="280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1800" spc="-170" dirty="0">
                <a:latin typeface="굴림"/>
                <a:cs typeface="굴림"/>
              </a:rPr>
              <a:t>입</a:t>
            </a:r>
            <a:r>
              <a:rPr sz="1800" spc="-175" dirty="0">
                <a:latin typeface="굴림"/>
                <a:cs typeface="굴림"/>
              </a:rPr>
              <a:t>력</a:t>
            </a:r>
            <a:r>
              <a:rPr sz="1800" dirty="0">
                <a:latin typeface="굴림"/>
                <a:cs typeface="굴림"/>
              </a:rPr>
              <a:t>:</a:t>
            </a:r>
            <a:r>
              <a:rPr sz="1800" spc="-19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영</a:t>
            </a:r>
            <a:r>
              <a:rPr sz="1800" dirty="0">
                <a:latin typeface="굴림"/>
                <a:cs typeface="굴림"/>
              </a:rPr>
              <a:t>어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대소문자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이루어</a:t>
            </a:r>
            <a:r>
              <a:rPr sz="1800" dirty="0">
                <a:latin typeface="굴림"/>
                <a:cs typeface="굴림"/>
              </a:rPr>
              <a:t>진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문자</a:t>
            </a:r>
            <a:r>
              <a:rPr sz="1800" dirty="0">
                <a:latin typeface="굴림"/>
                <a:cs typeface="굴림"/>
              </a:rPr>
              <a:t>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주어진</a:t>
            </a:r>
            <a:r>
              <a:rPr sz="1800" spc="-18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문자</a:t>
            </a:r>
            <a:r>
              <a:rPr sz="1800" dirty="0">
                <a:latin typeface="굴림"/>
                <a:cs typeface="굴림"/>
              </a:rPr>
              <a:t>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길이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45" dirty="0">
                <a:latin typeface="굴림"/>
                <a:cs typeface="굴림"/>
              </a:rPr>
              <a:t>1</a:t>
            </a:r>
            <a:r>
              <a:rPr sz="1800" spc="-170" dirty="0">
                <a:latin typeface="굴림"/>
                <a:cs typeface="굴림"/>
              </a:rPr>
              <a:t>보</a:t>
            </a:r>
            <a:r>
              <a:rPr sz="1800" dirty="0">
                <a:latin typeface="굴림"/>
                <a:cs typeface="굴림"/>
              </a:rPr>
              <a:t>다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크</a:t>
            </a:r>
            <a:r>
              <a:rPr sz="1800" dirty="0">
                <a:latin typeface="굴림"/>
                <a:cs typeface="굴림"/>
              </a:rPr>
              <a:t>고  </a:t>
            </a:r>
            <a:r>
              <a:rPr sz="1800" spc="45" dirty="0">
                <a:latin typeface="굴림"/>
                <a:cs typeface="굴림"/>
              </a:rPr>
              <a:t>100</a:t>
            </a:r>
            <a:r>
              <a:rPr sz="1800" spc="-160" dirty="0">
                <a:latin typeface="굴림"/>
                <a:cs typeface="굴림"/>
              </a:rPr>
              <a:t>,</a:t>
            </a:r>
            <a:r>
              <a:rPr sz="1800" spc="45" dirty="0">
                <a:latin typeface="굴림"/>
                <a:cs typeface="굴림"/>
              </a:rPr>
              <a:t>00</a:t>
            </a:r>
            <a:r>
              <a:rPr sz="1800" spc="35" dirty="0">
                <a:latin typeface="굴림"/>
                <a:cs typeface="굴림"/>
              </a:rPr>
              <a:t>0</a:t>
            </a:r>
            <a:r>
              <a:rPr sz="1800" spc="-170" dirty="0">
                <a:latin typeface="굴림"/>
                <a:cs typeface="굴림"/>
              </a:rPr>
              <a:t>보</a:t>
            </a:r>
            <a:r>
              <a:rPr sz="1800" dirty="0">
                <a:latin typeface="굴림"/>
                <a:cs typeface="굴림"/>
              </a:rPr>
              <a:t>다</a:t>
            </a:r>
            <a:r>
              <a:rPr sz="1800" spc="-35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작</a:t>
            </a:r>
            <a:r>
              <a:rPr sz="1800" spc="-175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문자열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공백이</a:t>
            </a:r>
            <a:r>
              <a:rPr sz="1800" dirty="0">
                <a:latin typeface="굴림"/>
                <a:cs typeface="굴림"/>
              </a:rPr>
              <a:t>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특수기호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포함</a:t>
            </a:r>
            <a:r>
              <a:rPr sz="1800" dirty="0">
                <a:latin typeface="굴림"/>
                <a:cs typeface="굴림"/>
              </a:rPr>
              <a:t>할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수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spc="-175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"/>
            </a:pPr>
            <a:endParaRPr sz="155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99085" algn="l"/>
              </a:tabLst>
            </a:pPr>
            <a:r>
              <a:rPr sz="1800" spc="-170" dirty="0">
                <a:latin typeface="굴림"/>
                <a:cs typeface="굴림"/>
              </a:rPr>
              <a:t>출</a:t>
            </a:r>
            <a:r>
              <a:rPr sz="1800" spc="-175" dirty="0">
                <a:latin typeface="굴림"/>
                <a:cs typeface="굴림"/>
              </a:rPr>
              <a:t>력</a:t>
            </a:r>
            <a:r>
              <a:rPr sz="1800" dirty="0">
                <a:latin typeface="굴림"/>
                <a:cs typeface="굴림"/>
              </a:rPr>
              <a:t>:</a:t>
            </a:r>
            <a:r>
              <a:rPr sz="1800" spc="-19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문자열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이루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글</a:t>
            </a:r>
            <a:r>
              <a:rPr sz="1800" dirty="0">
                <a:latin typeface="굴림"/>
                <a:cs typeface="굴림"/>
              </a:rPr>
              <a:t>자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수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짝수이</a:t>
            </a:r>
            <a:r>
              <a:rPr sz="1800" dirty="0">
                <a:latin typeface="굴림"/>
                <a:cs typeface="굴림"/>
              </a:rPr>
              <a:t>면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5" dirty="0">
                <a:latin typeface="굴림"/>
                <a:cs typeface="굴림"/>
              </a:rPr>
              <a:t>"</a:t>
            </a:r>
            <a:r>
              <a:rPr sz="1800" spc="-170" dirty="0">
                <a:latin typeface="굴림"/>
                <a:cs typeface="굴림"/>
              </a:rPr>
              <a:t>짝</a:t>
            </a:r>
            <a:r>
              <a:rPr sz="1800" spc="-175" dirty="0">
                <a:latin typeface="굴림"/>
                <a:cs typeface="굴림"/>
              </a:rPr>
              <a:t>수</a:t>
            </a:r>
            <a:r>
              <a:rPr sz="1800" spc="-5" dirty="0">
                <a:latin typeface="굴림"/>
                <a:cs typeface="굴림"/>
              </a:rPr>
              <a:t>"</a:t>
            </a:r>
            <a:r>
              <a:rPr sz="1800" spc="-170" dirty="0">
                <a:latin typeface="굴림"/>
                <a:cs typeface="굴림"/>
              </a:rPr>
              <a:t>를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홀수이</a:t>
            </a:r>
            <a:r>
              <a:rPr sz="1800" dirty="0">
                <a:latin typeface="굴림"/>
                <a:cs typeface="굴림"/>
              </a:rPr>
              <a:t>면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5" dirty="0">
                <a:latin typeface="굴림"/>
                <a:cs typeface="굴림"/>
              </a:rPr>
              <a:t>"</a:t>
            </a:r>
            <a:r>
              <a:rPr sz="1800" spc="-170" dirty="0">
                <a:latin typeface="굴림"/>
                <a:cs typeface="굴림"/>
              </a:rPr>
              <a:t>홀</a:t>
            </a:r>
            <a:r>
              <a:rPr sz="1800" spc="-175" dirty="0">
                <a:latin typeface="굴림"/>
                <a:cs typeface="굴림"/>
              </a:rPr>
              <a:t>수</a:t>
            </a:r>
            <a:r>
              <a:rPr sz="1800" spc="-5" dirty="0">
                <a:latin typeface="굴림"/>
                <a:cs typeface="굴림"/>
              </a:rPr>
              <a:t>"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출력한</a:t>
            </a:r>
            <a:r>
              <a:rPr sz="1800" spc="-18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1493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7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실</a:t>
            </a:r>
            <a:r>
              <a:rPr sz="2400" spc="40" dirty="0"/>
              <a:t>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27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괄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호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짝짓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11108"/>
            <a:ext cx="8338184" cy="468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1800" spc="-170" dirty="0">
                <a:latin typeface="굴림"/>
                <a:cs typeface="굴림"/>
              </a:rPr>
              <a:t>괄</a:t>
            </a:r>
            <a:r>
              <a:rPr sz="1800" dirty="0">
                <a:latin typeface="굴림"/>
                <a:cs typeface="굴림"/>
              </a:rPr>
              <a:t>호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(</a:t>
            </a:r>
            <a:r>
              <a:rPr sz="1800" spc="-254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또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)</a:t>
            </a:r>
            <a:r>
              <a:rPr sz="1800" spc="-270" dirty="0">
                <a:latin typeface="굴림"/>
                <a:cs typeface="굴림"/>
              </a:rPr>
              <a:t> 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spc="-170" dirty="0">
                <a:latin typeface="굴림"/>
                <a:cs typeface="굴림"/>
              </a:rPr>
              <a:t>로</a:t>
            </a:r>
            <a:r>
              <a:rPr sz="1800" dirty="0">
                <a:latin typeface="굴림"/>
                <a:cs typeface="굴림"/>
              </a:rPr>
              <a:t>만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이루어</a:t>
            </a:r>
            <a:r>
              <a:rPr sz="1800" dirty="0">
                <a:latin typeface="굴림"/>
                <a:cs typeface="굴림"/>
              </a:rPr>
              <a:t>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문자열에</a:t>
            </a:r>
            <a:r>
              <a:rPr sz="1800" dirty="0">
                <a:latin typeface="굴림"/>
                <a:cs typeface="굴림"/>
              </a:rPr>
              <a:t>서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몇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개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6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(</a:t>
            </a:r>
            <a:r>
              <a:rPr sz="1800" spc="-254" dirty="0">
                <a:latin typeface="굴림"/>
                <a:cs typeface="굴림"/>
              </a:rPr>
              <a:t> 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)</a:t>
            </a:r>
            <a:r>
              <a:rPr sz="1800" spc="-270" dirty="0">
                <a:latin typeface="굴림"/>
                <a:cs typeface="굴림"/>
              </a:rPr>
              <a:t> 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spc="-170" dirty="0">
                <a:latin typeface="굴림"/>
                <a:cs typeface="굴림"/>
              </a:rPr>
              <a:t>로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)</a:t>
            </a:r>
            <a:r>
              <a:rPr sz="1800" spc="-270" dirty="0">
                <a:latin typeface="굴림"/>
                <a:cs typeface="굴림"/>
              </a:rPr>
              <a:t> </a:t>
            </a:r>
            <a:r>
              <a:rPr sz="1800" spc="-110" dirty="0">
                <a:latin typeface="굴림"/>
                <a:cs typeface="굴림"/>
              </a:rPr>
              <a:t>'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(</a:t>
            </a:r>
            <a:r>
              <a:rPr sz="1800" spc="-270" dirty="0">
                <a:latin typeface="굴림"/>
                <a:cs typeface="굴림"/>
              </a:rPr>
              <a:t> 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변경해</a:t>
            </a:r>
            <a:r>
              <a:rPr sz="1800" dirty="0">
                <a:latin typeface="굴림"/>
                <a:cs typeface="굴림"/>
              </a:rPr>
              <a:t>서  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문자열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모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괄호들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바르</a:t>
            </a:r>
            <a:r>
              <a:rPr sz="1800" dirty="0">
                <a:latin typeface="굴림"/>
                <a:cs typeface="굴림"/>
              </a:rPr>
              <a:t>게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짝지어지</a:t>
            </a:r>
            <a:r>
              <a:rPr sz="1800" dirty="0">
                <a:latin typeface="굴림"/>
                <a:cs typeface="굴림"/>
              </a:rPr>
              <a:t>게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하려</a:t>
            </a:r>
            <a:r>
              <a:rPr sz="1800" dirty="0">
                <a:latin typeface="굴림"/>
                <a:cs typeface="굴림"/>
              </a:rPr>
              <a:t>고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합니</a:t>
            </a:r>
            <a:r>
              <a:rPr sz="1800" spc="-175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모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괄호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바르</a:t>
            </a:r>
            <a:r>
              <a:rPr sz="1800" dirty="0">
                <a:latin typeface="굴림"/>
                <a:cs typeface="굴림"/>
              </a:rPr>
              <a:t>게  </a:t>
            </a:r>
            <a:r>
              <a:rPr sz="1800" spc="-170" dirty="0">
                <a:latin typeface="굴림"/>
                <a:cs typeface="굴림"/>
              </a:rPr>
              <a:t>짝지</a:t>
            </a:r>
            <a:r>
              <a:rPr sz="1800" dirty="0">
                <a:latin typeface="굴림"/>
                <a:cs typeface="굴림"/>
              </a:rPr>
              <a:t>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지</a:t>
            </a:r>
            <a:r>
              <a:rPr sz="1800" dirty="0">
                <a:latin typeface="굴림"/>
                <a:cs typeface="굴림"/>
              </a:rPr>
              <a:t>기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위</a:t>
            </a:r>
            <a:r>
              <a:rPr sz="1800" dirty="0">
                <a:latin typeface="굴림"/>
                <a:cs typeface="굴림"/>
              </a:rPr>
              <a:t>해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변</a:t>
            </a:r>
            <a:r>
              <a:rPr sz="1800" dirty="0">
                <a:latin typeface="굴림"/>
                <a:cs typeface="굴림"/>
              </a:rPr>
              <a:t>경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해</a:t>
            </a:r>
            <a:r>
              <a:rPr sz="1800" dirty="0">
                <a:latin typeface="굴림"/>
                <a:cs typeface="굴림"/>
              </a:rPr>
              <a:t>야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괄호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최솟값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구하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프로그램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작성해보세</a:t>
            </a:r>
            <a:r>
              <a:rPr sz="1800" spc="-180" dirty="0">
                <a:latin typeface="굴림"/>
                <a:cs typeface="굴림"/>
              </a:rPr>
              <a:t>요</a:t>
            </a:r>
            <a:r>
              <a:rPr sz="1800" dirty="0">
                <a:latin typeface="굴림"/>
                <a:cs typeface="굴림"/>
              </a:rPr>
              <a:t>.  </a:t>
            </a:r>
            <a:r>
              <a:rPr sz="1800" spc="-170" dirty="0">
                <a:latin typeface="굴림"/>
                <a:cs typeface="굴림"/>
              </a:rPr>
              <a:t>괄호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바르</a:t>
            </a:r>
            <a:r>
              <a:rPr sz="1800" dirty="0">
                <a:latin typeface="굴림"/>
                <a:cs typeface="굴림"/>
              </a:rPr>
              <a:t>게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짝지어졌다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것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5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(</a:t>
            </a:r>
            <a:r>
              <a:rPr sz="1800" spc="-254" dirty="0">
                <a:latin typeface="굴림"/>
                <a:cs typeface="굴림"/>
              </a:rPr>
              <a:t> 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열렸으</a:t>
            </a:r>
            <a:r>
              <a:rPr sz="1800" dirty="0">
                <a:latin typeface="굴림"/>
                <a:cs typeface="굴림"/>
              </a:rPr>
              <a:t>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반드</a:t>
            </a:r>
            <a:r>
              <a:rPr sz="1800" dirty="0">
                <a:latin typeface="굴림"/>
                <a:cs typeface="굴림"/>
              </a:rPr>
              <a:t>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짝지어</a:t>
            </a:r>
            <a:r>
              <a:rPr sz="1800" dirty="0">
                <a:latin typeface="굴림"/>
                <a:cs typeface="굴림"/>
              </a:rPr>
              <a:t>서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'</a:t>
            </a:r>
            <a:r>
              <a:rPr sz="1800" spc="-26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)</a:t>
            </a:r>
            <a:r>
              <a:rPr sz="1800" spc="-254" dirty="0">
                <a:latin typeface="굴림"/>
                <a:cs typeface="굴림"/>
              </a:rPr>
              <a:t> 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닫혀</a:t>
            </a:r>
            <a:r>
              <a:rPr sz="1800" dirty="0">
                <a:latin typeface="굴림"/>
                <a:cs typeface="굴림"/>
              </a:rPr>
              <a:t>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한다</a:t>
            </a:r>
            <a:r>
              <a:rPr sz="1800" dirty="0">
                <a:latin typeface="굴림"/>
                <a:cs typeface="굴림"/>
              </a:rPr>
              <a:t>는  </a:t>
            </a:r>
            <a:r>
              <a:rPr sz="1800" spc="-140" dirty="0">
                <a:latin typeface="굴림"/>
                <a:cs typeface="굴림"/>
              </a:rPr>
              <a:t>뜻입니다.</a:t>
            </a:r>
            <a:endParaRPr sz="18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"/>
            </a:pPr>
            <a:endParaRPr sz="2250">
              <a:latin typeface="굴림"/>
              <a:cs typeface="굴림"/>
            </a:endParaRPr>
          </a:p>
          <a:p>
            <a:pPr marL="266700" marR="4163695" indent="-254635">
              <a:lnSpc>
                <a:spcPct val="149900"/>
              </a:lnSpc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/>
              <a:t>	</a:t>
            </a:r>
            <a:r>
              <a:rPr sz="1600" spc="-150" dirty="0">
                <a:latin typeface="굴림"/>
                <a:cs typeface="굴림"/>
              </a:rPr>
              <a:t>예</a:t>
            </a:r>
            <a:r>
              <a:rPr sz="1600" spc="-5" dirty="0">
                <a:latin typeface="굴림"/>
                <a:cs typeface="굴림"/>
              </a:rPr>
              <a:t>를</a:t>
            </a:r>
            <a:r>
              <a:rPr sz="1600" spc="-285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들</a:t>
            </a:r>
            <a:r>
              <a:rPr sz="1600" spc="-155" dirty="0">
                <a:latin typeface="굴림"/>
                <a:cs typeface="굴림"/>
              </a:rPr>
              <a:t>어</a:t>
            </a:r>
            <a:r>
              <a:rPr sz="1600" spc="-5" dirty="0">
                <a:latin typeface="굴림"/>
                <a:cs typeface="굴림"/>
              </a:rPr>
              <a:t>,</a:t>
            </a:r>
            <a:r>
              <a:rPr sz="1600" spc="-290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아래</a:t>
            </a:r>
            <a:r>
              <a:rPr sz="1600" spc="-5" dirty="0">
                <a:latin typeface="굴림"/>
                <a:cs typeface="굴림"/>
              </a:rPr>
              <a:t>는</a:t>
            </a:r>
            <a:r>
              <a:rPr sz="1600" spc="-290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바르</a:t>
            </a:r>
            <a:r>
              <a:rPr sz="1600" spc="-5" dirty="0">
                <a:latin typeface="굴림"/>
                <a:cs typeface="굴림"/>
              </a:rPr>
              <a:t>게</a:t>
            </a:r>
            <a:r>
              <a:rPr sz="1600" spc="-290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짝지어</a:t>
            </a:r>
            <a:r>
              <a:rPr sz="1600" spc="-5" dirty="0">
                <a:latin typeface="굴림"/>
                <a:cs typeface="굴림"/>
              </a:rPr>
              <a:t>진</a:t>
            </a:r>
            <a:r>
              <a:rPr sz="1600" spc="-290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괄호입니</a:t>
            </a:r>
            <a:r>
              <a:rPr sz="1600" spc="-160" dirty="0">
                <a:latin typeface="굴림"/>
                <a:cs typeface="굴림"/>
              </a:rPr>
              <a:t>다</a:t>
            </a:r>
            <a:r>
              <a:rPr sz="1600" spc="-5" dirty="0">
                <a:latin typeface="굴림"/>
                <a:cs typeface="굴림"/>
              </a:rPr>
              <a:t>.  </a:t>
            </a:r>
            <a:r>
              <a:rPr sz="1600" spc="-90" dirty="0">
                <a:latin typeface="굴림"/>
                <a:cs typeface="굴림"/>
              </a:rPr>
              <a:t>()()()()(())</a:t>
            </a:r>
            <a:endParaRPr sz="16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960"/>
              </a:spcBef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sz="1600" spc="-150" dirty="0">
                <a:latin typeface="굴림"/>
                <a:cs typeface="굴림"/>
              </a:rPr>
              <a:t>아래</a:t>
            </a:r>
            <a:r>
              <a:rPr sz="1600" spc="-5" dirty="0">
                <a:latin typeface="굴림"/>
                <a:cs typeface="굴림"/>
              </a:rPr>
              <a:t>는</a:t>
            </a:r>
            <a:r>
              <a:rPr sz="1600" spc="-290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바르</a:t>
            </a:r>
            <a:r>
              <a:rPr sz="1600" spc="-5" dirty="0">
                <a:latin typeface="굴림"/>
                <a:cs typeface="굴림"/>
              </a:rPr>
              <a:t>게</a:t>
            </a:r>
            <a:r>
              <a:rPr sz="1600" spc="-290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짝지어지</a:t>
            </a:r>
            <a:r>
              <a:rPr sz="1600" spc="-5" dirty="0">
                <a:latin typeface="굴림"/>
                <a:cs typeface="굴림"/>
              </a:rPr>
              <a:t>지</a:t>
            </a:r>
            <a:r>
              <a:rPr sz="1600" spc="-305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않</a:t>
            </a:r>
            <a:r>
              <a:rPr sz="1600" spc="-5" dirty="0">
                <a:latin typeface="굴림"/>
                <a:cs typeface="굴림"/>
              </a:rPr>
              <a:t>은</a:t>
            </a:r>
            <a:r>
              <a:rPr sz="1600" spc="-285" dirty="0">
                <a:latin typeface="굴림"/>
                <a:cs typeface="굴림"/>
              </a:rPr>
              <a:t> </a:t>
            </a:r>
            <a:r>
              <a:rPr sz="1600" spc="-150" dirty="0">
                <a:latin typeface="굴림"/>
                <a:cs typeface="굴림"/>
              </a:rPr>
              <a:t>괄호입니</a:t>
            </a:r>
            <a:r>
              <a:rPr sz="1600" spc="-160" dirty="0">
                <a:latin typeface="굴림"/>
                <a:cs typeface="굴림"/>
              </a:rPr>
              <a:t>다</a:t>
            </a:r>
            <a:r>
              <a:rPr sz="1600" spc="-5" dirty="0">
                <a:latin typeface="굴림"/>
                <a:cs typeface="굴림"/>
              </a:rPr>
              <a:t>.</a:t>
            </a:r>
            <a:endParaRPr sz="1600">
              <a:latin typeface="굴림"/>
              <a:cs typeface="굴림"/>
            </a:endParaRPr>
          </a:p>
          <a:p>
            <a:pPr marL="316865">
              <a:lnSpc>
                <a:spcPct val="100000"/>
              </a:lnSpc>
              <a:spcBef>
                <a:spcPts val="955"/>
              </a:spcBef>
            </a:pPr>
            <a:r>
              <a:rPr sz="1600" spc="-85" dirty="0">
                <a:latin typeface="굴림"/>
                <a:cs typeface="굴림"/>
              </a:rPr>
              <a:t>))(())((</a:t>
            </a:r>
            <a:endParaRPr sz="16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16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145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1800" spc="-170" dirty="0">
                <a:latin typeface="굴림"/>
                <a:cs typeface="굴림"/>
              </a:rPr>
              <a:t>모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괄호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바르</a:t>
            </a:r>
            <a:r>
              <a:rPr sz="1800" dirty="0">
                <a:latin typeface="굴림"/>
                <a:cs typeface="굴림"/>
              </a:rPr>
              <a:t>게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짝지어지</a:t>
            </a:r>
            <a:r>
              <a:rPr sz="1800" dirty="0">
                <a:latin typeface="굴림"/>
                <a:cs typeface="굴림"/>
              </a:rPr>
              <a:t>기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위</a:t>
            </a:r>
            <a:r>
              <a:rPr sz="1800" dirty="0">
                <a:latin typeface="굴림"/>
                <a:cs typeface="굴림"/>
              </a:rPr>
              <a:t>해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변경해</a:t>
            </a:r>
            <a:r>
              <a:rPr sz="1800" dirty="0">
                <a:latin typeface="굴림"/>
                <a:cs typeface="굴림"/>
              </a:rPr>
              <a:t>야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괄호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최솟값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출력하세</a:t>
            </a:r>
            <a:r>
              <a:rPr sz="1800" spc="-180" dirty="0">
                <a:latin typeface="굴림"/>
                <a:cs typeface="굴림"/>
              </a:rPr>
              <a:t>요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1493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7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실</a:t>
            </a:r>
            <a:r>
              <a:rPr sz="2400" spc="40" dirty="0"/>
              <a:t>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3018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을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만족하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는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숫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자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구하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11108"/>
            <a:ext cx="8050530" cy="428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1800" dirty="0">
                <a:latin typeface="굴림"/>
                <a:cs typeface="굴림"/>
              </a:rPr>
              <a:t>두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개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숫</a:t>
            </a:r>
            <a:r>
              <a:rPr sz="1800" dirty="0">
                <a:latin typeface="굴림"/>
                <a:cs typeface="굴림"/>
              </a:rPr>
              <a:t>자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35" dirty="0">
                <a:latin typeface="굴림"/>
                <a:cs typeface="굴림"/>
              </a:rPr>
              <a:t>N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20" dirty="0">
                <a:latin typeface="굴림"/>
                <a:cs typeface="굴림"/>
              </a:rPr>
              <a:t>M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주어지</a:t>
            </a:r>
            <a:r>
              <a:rPr sz="1800" dirty="0">
                <a:latin typeface="굴림"/>
                <a:cs typeface="굴림"/>
              </a:rPr>
              <a:t>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35" dirty="0">
                <a:latin typeface="굴림"/>
                <a:cs typeface="굴림"/>
              </a:rPr>
              <a:t>N</a:t>
            </a:r>
            <a:r>
              <a:rPr sz="1800" spc="-350" dirty="0">
                <a:latin typeface="굴림"/>
                <a:cs typeface="굴림"/>
              </a:rPr>
              <a:t>~</a:t>
            </a:r>
            <a:r>
              <a:rPr sz="1800" dirty="0">
                <a:latin typeface="굴림"/>
                <a:cs typeface="굴림"/>
              </a:rPr>
              <a:t>M</a:t>
            </a:r>
            <a:r>
              <a:rPr sz="1800" spc="-13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사이</a:t>
            </a:r>
            <a:r>
              <a:rPr sz="1800" dirty="0">
                <a:latin typeface="굴림"/>
                <a:cs typeface="굴림"/>
              </a:rPr>
              <a:t>에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모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숫</a:t>
            </a:r>
            <a:r>
              <a:rPr sz="1800" dirty="0">
                <a:latin typeface="굴림"/>
                <a:cs typeface="굴림"/>
              </a:rPr>
              <a:t>자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중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음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조건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만족하</a:t>
            </a:r>
            <a:r>
              <a:rPr sz="1800" dirty="0">
                <a:latin typeface="굴림"/>
                <a:cs typeface="굴림"/>
              </a:rPr>
              <a:t>는  </a:t>
            </a:r>
            <a:r>
              <a:rPr sz="1800" spc="-170" dirty="0">
                <a:latin typeface="굴림"/>
                <a:cs typeface="굴림"/>
              </a:rPr>
              <a:t>숫자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개수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출력해주세</a:t>
            </a:r>
            <a:r>
              <a:rPr sz="1800" spc="-180" dirty="0">
                <a:latin typeface="굴림"/>
                <a:cs typeface="굴림"/>
              </a:rPr>
              <a:t>요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spc="-29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때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조건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모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자릿수</a:t>
            </a:r>
            <a:r>
              <a:rPr sz="1800" dirty="0">
                <a:latin typeface="굴림"/>
                <a:cs typeface="굴림"/>
              </a:rPr>
              <a:t>에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숫자들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같지</a:t>
            </a:r>
            <a:r>
              <a:rPr sz="1800" spc="-175" dirty="0">
                <a:latin typeface="굴림"/>
                <a:cs typeface="굴림"/>
              </a:rPr>
              <a:t>만</a:t>
            </a:r>
            <a:r>
              <a:rPr sz="1800" dirty="0">
                <a:latin typeface="굴림"/>
                <a:cs typeface="굴림"/>
              </a:rPr>
              <a:t>,  </a:t>
            </a:r>
            <a:r>
              <a:rPr sz="1800" spc="-170" dirty="0">
                <a:latin typeface="굴림"/>
                <a:cs typeface="굴림"/>
              </a:rPr>
              <a:t>정확</a:t>
            </a:r>
            <a:r>
              <a:rPr sz="1800" dirty="0">
                <a:latin typeface="굴림"/>
                <a:cs typeface="굴림"/>
              </a:rPr>
              <a:t>히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자리</a:t>
            </a:r>
            <a:r>
              <a:rPr sz="1800" dirty="0">
                <a:latin typeface="굴림"/>
                <a:cs typeface="굴림"/>
              </a:rPr>
              <a:t>만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른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숫자</a:t>
            </a:r>
            <a:r>
              <a:rPr sz="1800" spc="-175" dirty="0">
                <a:latin typeface="굴림"/>
                <a:cs typeface="굴림"/>
              </a:rPr>
              <a:t>로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예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들</a:t>
            </a:r>
            <a:r>
              <a:rPr sz="1800" dirty="0">
                <a:latin typeface="굴림"/>
                <a:cs typeface="굴림"/>
              </a:rPr>
              <a:t>어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45" dirty="0">
                <a:latin typeface="굴림"/>
                <a:cs typeface="굴림"/>
              </a:rPr>
              <a:t>111</a:t>
            </a:r>
            <a:r>
              <a:rPr sz="1800" spc="40" dirty="0">
                <a:latin typeface="굴림"/>
                <a:cs typeface="굴림"/>
              </a:rPr>
              <a:t>2</a:t>
            </a:r>
            <a:r>
              <a:rPr sz="1800" dirty="0">
                <a:latin typeface="굴림"/>
                <a:cs typeface="굴림"/>
              </a:rPr>
              <a:t>와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45" dirty="0">
                <a:latin typeface="굴림"/>
                <a:cs typeface="굴림"/>
              </a:rPr>
              <a:t>25</a:t>
            </a:r>
            <a:r>
              <a:rPr sz="1800" spc="40" dirty="0">
                <a:latin typeface="굴림"/>
                <a:cs typeface="굴림"/>
              </a:rPr>
              <a:t>2</a:t>
            </a:r>
            <a:r>
              <a:rPr sz="1800" spc="-170" dirty="0">
                <a:latin typeface="굴림"/>
                <a:cs typeface="굴림"/>
              </a:rPr>
              <a:t>처</a:t>
            </a:r>
            <a:r>
              <a:rPr sz="1800" dirty="0">
                <a:latin typeface="굴림"/>
                <a:cs typeface="굴림"/>
              </a:rPr>
              <a:t>럼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정확</a:t>
            </a:r>
            <a:r>
              <a:rPr sz="1800" dirty="0">
                <a:latin typeface="굴림"/>
                <a:cs typeface="굴림"/>
              </a:rPr>
              <a:t>히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자리</a:t>
            </a:r>
            <a:r>
              <a:rPr sz="1800" dirty="0">
                <a:latin typeface="굴림"/>
                <a:cs typeface="굴림"/>
              </a:rPr>
              <a:t>만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달라</a:t>
            </a:r>
            <a:r>
              <a:rPr sz="1800" dirty="0">
                <a:latin typeface="굴림"/>
                <a:cs typeface="굴림"/>
              </a:rPr>
              <a:t>야  </a:t>
            </a:r>
            <a:r>
              <a:rPr sz="1800" spc="-170" dirty="0">
                <a:latin typeface="굴림"/>
                <a:cs typeface="굴림"/>
              </a:rPr>
              <a:t>합니</a:t>
            </a:r>
            <a:r>
              <a:rPr sz="1800" spc="-175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45" dirty="0">
                <a:latin typeface="굴림"/>
                <a:cs typeface="굴림"/>
              </a:rPr>
              <a:t>111</a:t>
            </a:r>
            <a:r>
              <a:rPr sz="1800" spc="40" dirty="0">
                <a:latin typeface="굴림"/>
                <a:cs typeface="굴림"/>
              </a:rPr>
              <a:t>1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모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숫자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같</a:t>
            </a:r>
            <a:r>
              <a:rPr sz="1800" spc="-175" dirty="0">
                <a:latin typeface="굴림"/>
                <a:cs typeface="굴림"/>
              </a:rPr>
              <a:t>고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45" dirty="0">
                <a:latin typeface="굴림"/>
                <a:cs typeface="굴림"/>
              </a:rPr>
              <a:t>121</a:t>
            </a:r>
            <a:r>
              <a:rPr sz="1800" spc="40" dirty="0">
                <a:latin typeface="굴림"/>
                <a:cs typeface="굴림"/>
              </a:rPr>
              <a:t>2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4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정확</a:t>
            </a:r>
            <a:r>
              <a:rPr sz="1800" dirty="0">
                <a:latin typeface="굴림"/>
                <a:cs typeface="굴림"/>
              </a:rPr>
              <a:t>히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한자리</a:t>
            </a:r>
            <a:r>
              <a:rPr sz="1800" dirty="0">
                <a:latin typeface="굴림"/>
                <a:cs typeface="굴림"/>
              </a:rPr>
              <a:t>만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른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것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아니므</a:t>
            </a:r>
            <a:r>
              <a:rPr sz="1800" dirty="0">
                <a:latin typeface="굴림"/>
                <a:cs typeface="굴림"/>
              </a:rPr>
              <a:t>로  </a:t>
            </a:r>
            <a:r>
              <a:rPr sz="1800" spc="-114" dirty="0">
                <a:latin typeface="굴림"/>
                <a:cs typeface="굴림"/>
              </a:rPr>
              <a:t>조건을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30" dirty="0">
                <a:latin typeface="굴림"/>
                <a:cs typeface="굴림"/>
              </a:rPr>
              <a:t>만족하지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40" dirty="0">
                <a:latin typeface="굴림"/>
                <a:cs typeface="굴림"/>
              </a:rPr>
              <a:t>않습니다.</a:t>
            </a:r>
            <a:endParaRPr sz="1800" dirty="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"/>
            </a:pPr>
            <a:endParaRPr sz="2250" dirty="0">
              <a:latin typeface="굴림"/>
              <a:cs typeface="굴림"/>
            </a:endParaRPr>
          </a:p>
          <a:p>
            <a:pPr marL="266700" marR="3477260" indent="-254635">
              <a:lnSpc>
                <a:spcPct val="149900"/>
              </a:lnSpc>
              <a:buClr>
                <a:srgbClr val="313337"/>
              </a:buClr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/>
              <a:t>	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입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력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:</a:t>
            </a:r>
            <a:r>
              <a:rPr sz="1600" spc="-18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한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줄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에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숫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자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하나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씩</a:t>
            </a:r>
            <a:r>
              <a:rPr sz="1600" spc="-29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두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줄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에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나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눠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입력합니</a:t>
            </a:r>
            <a:r>
              <a:rPr sz="1600" spc="-160" dirty="0">
                <a:solidFill>
                  <a:srgbClr val="313337"/>
                </a:solidFill>
                <a:latin typeface="굴림"/>
                <a:cs typeface="굴림"/>
              </a:rPr>
              <a:t>다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.  </a:t>
            </a:r>
            <a:r>
              <a:rPr sz="1600" spc="20" dirty="0">
                <a:solidFill>
                  <a:srgbClr val="313337"/>
                </a:solidFill>
                <a:latin typeface="굴림"/>
                <a:cs typeface="굴림"/>
              </a:rPr>
              <a:t>110</a:t>
            </a:r>
            <a:endParaRPr sz="1600" dirty="0">
              <a:latin typeface="굴림"/>
              <a:cs typeface="굴림"/>
            </a:endParaRPr>
          </a:p>
          <a:p>
            <a:pPr marL="266700">
              <a:lnSpc>
                <a:spcPct val="100000"/>
              </a:lnSpc>
              <a:spcBef>
                <a:spcPts val="960"/>
              </a:spcBef>
            </a:pPr>
            <a:r>
              <a:rPr sz="1600" spc="20" dirty="0">
                <a:solidFill>
                  <a:srgbClr val="313337"/>
                </a:solidFill>
                <a:latin typeface="굴림"/>
                <a:cs typeface="굴림"/>
              </a:rPr>
              <a:t>133</a:t>
            </a:r>
            <a:endParaRPr sz="1600" dirty="0">
              <a:latin typeface="굴림"/>
              <a:cs typeface="굴림"/>
            </a:endParaRPr>
          </a:p>
          <a:p>
            <a:pPr marL="266700" marR="3629660" indent="-254635">
              <a:lnSpc>
                <a:spcPct val="149900"/>
              </a:lnSpc>
              <a:buClr>
                <a:srgbClr val="313337"/>
              </a:buClr>
              <a:buFont typeface="Wingdings"/>
              <a:buChar char=""/>
              <a:tabLst>
                <a:tab pos="298450" algn="l"/>
                <a:tab pos="299085" algn="l"/>
              </a:tabLst>
            </a:pPr>
            <a:r>
              <a:rPr dirty="0"/>
              <a:t>	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출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력</a:t>
            </a:r>
            <a:r>
              <a:rPr sz="1600" spc="-285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:</a:t>
            </a:r>
            <a:r>
              <a:rPr sz="1600" spc="-18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조건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을</a:t>
            </a:r>
            <a:r>
              <a:rPr sz="1600" spc="-29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만족하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는</a:t>
            </a:r>
            <a:r>
              <a:rPr sz="1600" spc="-30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숫자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의</a:t>
            </a:r>
            <a:r>
              <a:rPr sz="1600" spc="-29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개수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를</a:t>
            </a:r>
            <a:r>
              <a:rPr sz="1600" spc="-290" dirty="0">
                <a:solidFill>
                  <a:srgbClr val="313337"/>
                </a:solidFill>
                <a:latin typeface="굴림"/>
                <a:cs typeface="굴림"/>
              </a:rPr>
              <a:t> </a:t>
            </a:r>
            <a:r>
              <a:rPr sz="1600" spc="-150" dirty="0">
                <a:solidFill>
                  <a:srgbClr val="313337"/>
                </a:solidFill>
                <a:latin typeface="굴림"/>
                <a:cs typeface="굴림"/>
              </a:rPr>
              <a:t>출력합니</a:t>
            </a:r>
            <a:r>
              <a:rPr sz="1600" spc="-160" dirty="0">
                <a:solidFill>
                  <a:srgbClr val="313337"/>
                </a:solidFill>
                <a:latin typeface="굴림"/>
                <a:cs typeface="굴림"/>
              </a:rPr>
              <a:t>다</a:t>
            </a:r>
            <a:r>
              <a:rPr sz="1600" spc="-5" dirty="0">
                <a:solidFill>
                  <a:srgbClr val="313337"/>
                </a:solidFill>
                <a:latin typeface="굴림"/>
                <a:cs typeface="굴림"/>
              </a:rPr>
              <a:t>.  </a:t>
            </a:r>
            <a:r>
              <a:rPr sz="1600" spc="15" dirty="0">
                <a:solidFill>
                  <a:srgbClr val="313337"/>
                </a:solidFill>
                <a:latin typeface="굴림"/>
                <a:cs typeface="굴림"/>
              </a:rPr>
              <a:t>13</a:t>
            </a:r>
            <a:endParaRPr sz="1600" dirty="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70D0EF-678A-410D-A38A-33B68DB5E55A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11C85D1-88B5-4033-B24C-B50C2A7B14B3}"/>
              </a:ext>
            </a:extLst>
          </p:cNvPr>
          <p:cNvSpPr txBox="1"/>
          <p:nvPr/>
        </p:nvSpPr>
        <p:spPr>
          <a:xfrm>
            <a:off x="3988993" y="3381501"/>
            <a:ext cx="27546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0" dirty="0">
                <a:solidFill>
                  <a:srgbClr val="585858"/>
                </a:solidFill>
                <a:latin typeface="굴림"/>
                <a:cs typeface="굴림"/>
              </a:rPr>
              <a:t>감사합니</a:t>
            </a:r>
            <a:r>
              <a:rPr sz="4400" spc="-420" dirty="0">
                <a:solidFill>
                  <a:srgbClr val="585858"/>
                </a:solidFill>
                <a:latin typeface="굴림"/>
                <a:cs typeface="굴림"/>
              </a:rPr>
              <a:t>다</a:t>
            </a:r>
            <a:r>
              <a:rPr sz="4400" dirty="0">
                <a:solidFill>
                  <a:srgbClr val="585858"/>
                </a:solidFill>
                <a:latin typeface="굴림"/>
                <a:cs typeface="굴림"/>
              </a:rPr>
              <a:t>.</a:t>
            </a:r>
            <a:endParaRPr sz="4400" dirty="0">
              <a:latin typeface="굴림"/>
              <a:cs typeface="굴림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841FF6B-0D93-4F33-BD32-25164E628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3905" y="3044837"/>
            <a:ext cx="1836420" cy="399415"/>
          </a:xfrm>
          <a:prstGeom prst="rect">
            <a:avLst/>
          </a:prstGeom>
          <a:solidFill>
            <a:srgbClr val="014081"/>
          </a:solidFill>
        </p:spPr>
        <p:txBody>
          <a:bodyPr vert="horz" wrap="square" lIns="0" tIns="2476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95"/>
              </a:spcBef>
            </a:pPr>
            <a:r>
              <a:rPr sz="2000" b="0" spc="-405" dirty="0">
                <a:solidFill>
                  <a:srgbClr val="FFFFFF"/>
                </a:solidFill>
                <a:latin typeface="굴림"/>
                <a:cs typeface="굴림"/>
              </a:rPr>
              <a:t>-</a:t>
            </a:r>
            <a:r>
              <a:rPr sz="2000" b="0" spc="-30" dirty="0">
                <a:solidFill>
                  <a:srgbClr val="FFFFFF"/>
                </a:solidFill>
                <a:latin typeface="굴림"/>
                <a:cs typeface="굴림"/>
              </a:rPr>
              <a:t>T</a:t>
            </a:r>
            <a:r>
              <a:rPr sz="2000" b="0" spc="-25" dirty="0">
                <a:solidFill>
                  <a:srgbClr val="FFFFFF"/>
                </a:solidFill>
                <a:latin typeface="굴림"/>
                <a:cs typeface="굴림"/>
              </a:rPr>
              <a:t>H</a:t>
            </a:r>
            <a:r>
              <a:rPr sz="2000" b="0" spc="85" dirty="0">
                <a:solidFill>
                  <a:srgbClr val="FFFFFF"/>
                </a:solidFill>
                <a:latin typeface="굴림"/>
                <a:cs typeface="굴림"/>
              </a:rPr>
              <a:t>A</a:t>
            </a:r>
            <a:r>
              <a:rPr sz="2000" b="0" spc="35" dirty="0">
                <a:solidFill>
                  <a:srgbClr val="FFFFFF"/>
                </a:solidFill>
                <a:latin typeface="굴림"/>
                <a:cs typeface="굴림"/>
              </a:rPr>
              <a:t>N</a:t>
            </a:r>
            <a:r>
              <a:rPr sz="2000" b="0" dirty="0">
                <a:solidFill>
                  <a:srgbClr val="FFFFFF"/>
                </a:solidFill>
                <a:latin typeface="굴림"/>
                <a:cs typeface="굴림"/>
              </a:rPr>
              <a:t>K</a:t>
            </a:r>
            <a:r>
              <a:rPr sz="2000" b="0" spc="-114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000" b="0" spc="-55" dirty="0">
                <a:solidFill>
                  <a:srgbClr val="FFFFFF"/>
                </a:solidFill>
                <a:latin typeface="굴림"/>
                <a:cs typeface="굴림"/>
              </a:rPr>
              <a:t>Y</a:t>
            </a:r>
            <a:r>
              <a:rPr sz="2000" b="0" spc="-105" dirty="0">
                <a:solidFill>
                  <a:srgbClr val="FFFFFF"/>
                </a:solidFill>
                <a:latin typeface="굴림"/>
                <a:cs typeface="굴림"/>
              </a:rPr>
              <a:t>O</a:t>
            </a:r>
            <a:r>
              <a:rPr sz="2000" b="0" spc="-50" dirty="0">
                <a:solidFill>
                  <a:srgbClr val="FFFFFF"/>
                </a:solidFill>
                <a:latin typeface="굴림"/>
                <a:cs typeface="굴림"/>
              </a:rPr>
              <a:t>U</a:t>
            </a:r>
            <a:r>
              <a:rPr sz="2000" b="0" dirty="0">
                <a:solidFill>
                  <a:srgbClr val="FFFFFF"/>
                </a:solidFill>
                <a:latin typeface="굴림"/>
                <a:cs typeface="굴림"/>
              </a:rPr>
              <a:t>-</a:t>
            </a:r>
            <a:endParaRPr sz="2000" dirty="0">
              <a:latin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2925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964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행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방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95378"/>
            <a:ext cx="7788275" cy="392557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6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컴파</a:t>
            </a:r>
            <a:r>
              <a:rPr sz="2000" spc="-190" dirty="0">
                <a:latin typeface="굴림"/>
                <a:cs typeface="굴림"/>
              </a:rPr>
              <a:t>일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204" dirty="0">
                <a:latin typeface="굴림"/>
                <a:cs typeface="굴림"/>
              </a:rPr>
              <a:t>C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언어</a:t>
            </a:r>
            <a:r>
              <a:rPr sz="2000" spc="-190" dirty="0">
                <a:latin typeface="굴림"/>
                <a:cs typeface="굴림"/>
              </a:rPr>
              <a:t>란</a:t>
            </a:r>
            <a:r>
              <a:rPr sz="2000" dirty="0">
                <a:latin typeface="굴림"/>
                <a:cs typeface="굴림"/>
              </a:rPr>
              <a:t>?</a:t>
            </a:r>
            <a:endParaRPr sz="20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기계어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컴파</a:t>
            </a:r>
            <a:r>
              <a:rPr sz="1800" dirty="0">
                <a:latin typeface="굴림"/>
                <a:cs typeface="굴림"/>
              </a:rPr>
              <a:t>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언</a:t>
            </a:r>
            <a:r>
              <a:rPr sz="1800" spc="-175" dirty="0">
                <a:latin typeface="굴림"/>
                <a:cs typeface="굴림"/>
              </a:rPr>
              <a:t>어</a:t>
            </a:r>
            <a:r>
              <a:rPr sz="1800" spc="-114" dirty="0">
                <a:latin typeface="굴림"/>
                <a:cs typeface="굴림"/>
              </a:rPr>
              <a:t>(</a:t>
            </a:r>
            <a:r>
              <a:rPr sz="1800" spc="-170" dirty="0">
                <a:latin typeface="굴림"/>
                <a:cs typeface="굴림"/>
              </a:rPr>
              <a:t>컴퓨터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이해</a:t>
            </a:r>
            <a:r>
              <a:rPr sz="1800" dirty="0">
                <a:latin typeface="굴림"/>
                <a:cs typeface="굴림"/>
              </a:rPr>
              <a:t>할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수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있도</a:t>
            </a:r>
            <a:r>
              <a:rPr sz="1800" dirty="0">
                <a:latin typeface="굴림"/>
                <a:cs typeface="굴림"/>
              </a:rPr>
              <a:t>록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번</a:t>
            </a:r>
            <a:r>
              <a:rPr sz="1800" spc="-175" dirty="0">
                <a:latin typeface="굴림"/>
                <a:cs typeface="굴림"/>
              </a:rPr>
              <a:t>역</a:t>
            </a:r>
            <a:r>
              <a:rPr sz="1800" dirty="0">
                <a:latin typeface="굴림"/>
                <a:cs typeface="굴림"/>
              </a:rPr>
              <a:t>)</a:t>
            </a:r>
            <a:endParaRPr sz="18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컴파</a:t>
            </a:r>
            <a:r>
              <a:rPr sz="1800" dirty="0">
                <a:latin typeface="굴림"/>
                <a:cs typeface="굴림"/>
              </a:rPr>
              <a:t>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된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코드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매</a:t>
            </a:r>
            <a:r>
              <a:rPr sz="1800" dirty="0">
                <a:latin typeface="굴림"/>
                <a:cs typeface="굴림"/>
              </a:rPr>
              <a:t>우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작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크기</a:t>
            </a:r>
            <a:r>
              <a:rPr sz="1800" spc="-175" dirty="0">
                <a:latin typeface="굴림"/>
                <a:cs typeface="굴림"/>
              </a:rPr>
              <a:t>로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컴퓨터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가</a:t>
            </a:r>
            <a:r>
              <a:rPr sz="1800" dirty="0">
                <a:latin typeface="굴림"/>
                <a:cs typeface="굴림"/>
              </a:rPr>
              <a:t>장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이해하</a:t>
            </a:r>
            <a:r>
              <a:rPr sz="1800" dirty="0">
                <a:latin typeface="굴림"/>
                <a:cs typeface="굴림"/>
              </a:rPr>
              <a:t>기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쉬</a:t>
            </a:r>
            <a:r>
              <a:rPr sz="1800" dirty="0">
                <a:latin typeface="굴림"/>
                <a:cs typeface="굴림"/>
              </a:rPr>
              <a:t>운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형태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변형된</a:t>
            </a:r>
            <a:r>
              <a:rPr sz="1800" spc="-18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spc="-170" dirty="0">
                <a:latin typeface="굴림"/>
                <a:cs typeface="굴림"/>
              </a:rPr>
              <a:t>컴파일러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플랫폼마</a:t>
            </a:r>
            <a:r>
              <a:rPr sz="1800" dirty="0">
                <a:latin typeface="굴림"/>
                <a:cs typeface="굴림"/>
              </a:rPr>
              <a:t>다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른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특징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가지</a:t>
            </a:r>
            <a:r>
              <a:rPr sz="1800" dirty="0">
                <a:latin typeface="굴림"/>
                <a:cs typeface="굴림"/>
              </a:rPr>
              <a:t>고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spc="-175" dirty="0">
                <a:latin typeface="굴림"/>
                <a:cs typeface="굴림"/>
              </a:rPr>
              <a:t>다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  <a:p>
            <a:pPr marL="619760">
              <a:lnSpc>
                <a:spcPct val="100000"/>
              </a:lnSpc>
              <a:spcBef>
                <a:spcPts val="1140"/>
              </a:spcBef>
            </a:pPr>
            <a:r>
              <a:rPr sz="1800" spc="-170" dirty="0">
                <a:latin typeface="굴림"/>
                <a:cs typeface="굴림"/>
              </a:rPr>
              <a:t>똑같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소스코드일지라</a:t>
            </a:r>
            <a:r>
              <a:rPr sz="1800" dirty="0">
                <a:latin typeface="굴림"/>
                <a:cs typeface="굴림"/>
              </a:rPr>
              <a:t>도</a:t>
            </a:r>
            <a:r>
              <a:rPr sz="1800" spc="-29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운영체제마</a:t>
            </a:r>
            <a:r>
              <a:rPr sz="1800" dirty="0">
                <a:latin typeface="굴림"/>
                <a:cs typeface="굴림"/>
              </a:rPr>
              <a:t>다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따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컴파일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해</a:t>
            </a:r>
            <a:r>
              <a:rPr sz="1800" dirty="0">
                <a:latin typeface="굴림"/>
                <a:cs typeface="굴림"/>
              </a:rPr>
              <a:t>야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한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컴파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종</a:t>
            </a:r>
            <a:r>
              <a:rPr sz="2000" dirty="0">
                <a:latin typeface="굴림"/>
                <a:cs typeface="굴림"/>
              </a:rPr>
              <a:t>류</a:t>
            </a:r>
            <a:endParaRPr sz="20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800" spc="60" dirty="0">
                <a:latin typeface="굴림"/>
                <a:cs typeface="굴림"/>
              </a:rPr>
              <a:t>-</a:t>
            </a:r>
            <a:r>
              <a:rPr sz="1800" dirty="0">
                <a:latin typeface="굴림"/>
                <a:cs typeface="굴림"/>
              </a:rPr>
              <a:t>C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언</a:t>
            </a:r>
            <a:r>
              <a:rPr sz="1800" spc="-175" dirty="0">
                <a:latin typeface="굴림"/>
                <a:cs typeface="굴림"/>
              </a:rPr>
              <a:t>어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C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45" dirty="0">
                <a:latin typeface="굴림"/>
                <a:cs typeface="굴림"/>
              </a:rPr>
              <a:t>++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65" dirty="0">
                <a:latin typeface="굴림"/>
                <a:cs typeface="굴림"/>
              </a:rPr>
              <a:t>C</a:t>
            </a:r>
            <a:r>
              <a:rPr sz="1800" dirty="0">
                <a:latin typeface="굴림"/>
                <a:cs typeface="굴림"/>
              </a:rPr>
              <a:t>#</a:t>
            </a:r>
            <a:endParaRPr sz="18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35" dirty="0">
                <a:latin typeface="굴림"/>
                <a:cs typeface="굴림"/>
              </a:rPr>
              <a:t>-JAVA</a:t>
            </a:r>
            <a:endParaRPr sz="18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8141" y="4602988"/>
            <a:ext cx="3093754" cy="1767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학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목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표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333490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</a:t>
            </a:r>
            <a:r>
              <a:rPr sz="2000" dirty="0">
                <a:latin typeface="굴림"/>
                <a:cs typeface="굴림"/>
              </a:rPr>
              <a:t>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식별</a:t>
            </a:r>
            <a:r>
              <a:rPr sz="2000" spc="-190" dirty="0">
                <a:latin typeface="굴림"/>
                <a:cs typeface="굴림"/>
              </a:rPr>
              <a:t>자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spc="-185" dirty="0">
                <a:latin typeface="굴림"/>
                <a:cs typeface="굴림"/>
              </a:rPr>
              <a:t>석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실행방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입출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및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</a:t>
            </a:r>
            <a:r>
              <a:rPr sz="2000" spc="-185" dirty="0">
                <a:latin typeface="굴림"/>
                <a:cs typeface="굴림"/>
              </a:rPr>
              <a:t>당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산</a:t>
            </a:r>
            <a:r>
              <a:rPr sz="2000" dirty="0">
                <a:latin typeface="굴림"/>
                <a:cs typeface="굴림"/>
              </a:rPr>
              <a:t>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spc="-190" dirty="0">
                <a:latin typeface="굴림"/>
                <a:cs typeface="굴림"/>
              </a:rPr>
              <a:t>형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수치</a:t>
            </a:r>
            <a:r>
              <a:rPr sz="2000" spc="-190" dirty="0">
                <a:latin typeface="굴림"/>
                <a:cs typeface="굴림"/>
              </a:rPr>
              <a:t>형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spc="-190" dirty="0">
                <a:latin typeface="굴림"/>
                <a:cs typeface="굴림"/>
              </a:rPr>
              <a:t>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리스</a:t>
            </a:r>
            <a:r>
              <a:rPr sz="2000" spc="-190" dirty="0">
                <a:latin typeface="굴림"/>
                <a:cs typeface="굴림"/>
              </a:rPr>
              <a:t>트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튜</a:t>
            </a:r>
            <a:r>
              <a:rPr sz="2000" spc="-185" dirty="0">
                <a:latin typeface="굴림"/>
                <a:cs typeface="굴림"/>
              </a:rPr>
              <a:t>플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spc="-185" dirty="0">
                <a:latin typeface="굴림"/>
                <a:cs typeface="굴림"/>
              </a:rPr>
              <a:t>전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집</a:t>
            </a:r>
            <a:r>
              <a:rPr sz="2000" spc="-185" dirty="0">
                <a:latin typeface="굴림"/>
                <a:cs typeface="굴림"/>
              </a:rPr>
              <a:t>합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불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제어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spc="-19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</a:t>
            </a:r>
            <a:r>
              <a:rPr sz="2000" spc="-19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파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입출</a:t>
            </a:r>
            <a:r>
              <a:rPr sz="2000" dirty="0">
                <a:latin typeface="굴림"/>
                <a:cs typeface="굴림"/>
              </a:rPr>
              <a:t>력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학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목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표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3214370" cy="32245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</a:t>
            </a:r>
            <a:r>
              <a:rPr sz="2000" dirty="0">
                <a:latin typeface="굴림"/>
                <a:cs typeface="굴림"/>
              </a:rPr>
              <a:t>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산</a:t>
            </a:r>
            <a:r>
              <a:rPr sz="2000" dirty="0">
                <a:latin typeface="굴림"/>
                <a:cs typeface="굴림"/>
              </a:rPr>
              <a:t>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328930">
              <a:lnSpc>
                <a:spcPct val="100000"/>
              </a:lnSpc>
              <a:spcBef>
                <a:spcPts val="1200"/>
              </a:spcBef>
            </a:pPr>
            <a:r>
              <a:rPr sz="2000" spc="75" dirty="0">
                <a:latin typeface="굴림"/>
                <a:cs typeface="굴림"/>
              </a:rPr>
              <a:t>-</a:t>
            </a:r>
            <a:r>
              <a:rPr sz="2000" spc="-180" dirty="0">
                <a:latin typeface="굴림"/>
                <a:cs typeface="굴림"/>
              </a:rPr>
              <a:t>중복제</a:t>
            </a:r>
            <a:r>
              <a:rPr sz="2000" spc="-190" dirty="0">
                <a:latin typeface="굴림"/>
                <a:cs typeface="굴림"/>
              </a:rPr>
              <a:t>거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spc="-185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렬</a:t>
            </a:r>
            <a:endParaRPr sz="2000">
              <a:latin typeface="굴림"/>
              <a:cs typeface="굴림"/>
            </a:endParaRPr>
          </a:p>
          <a:p>
            <a:pPr marL="353695" indent="-34163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354330" algn="l"/>
              </a:tabLst>
            </a:pP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spc="-190" dirty="0">
                <a:latin typeface="굴림"/>
                <a:cs typeface="굴림"/>
              </a:rPr>
              <a:t>문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성</a:t>
            </a:r>
            <a:r>
              <a:rPr sz="2000" dirty="0">
                <a:latin typeface="굴림"/>
                <a:cs typeface="굴림"/>
              </a:rPr>
              <a:t>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</a:t>
            </a:r>
            <a:r>
              <a:rPr sz="2000" spc="-190" dirty="0">
                <a:latin typeface="굴림"/>
                <a:cs typeface="굴림"/>
              </a:rPr>
              <a:t>램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353695" indent="-341630">
              <a:lnSpc>
                <a:spcPct val="100000"/>
              </a:lnSpc>
              <a:spcBef>
                <a:spcPts val="1195"/>
              </a:spcBef>
              <a:buAutoNum type="arabicPeriod" startAt="3"/>
              <a:tabLst>
                <a:tab pos="354330" algn="l"/>
              </a:tabLst>
            </a:pPr>
            <a:r>
              <a:rPr sz="2000" spc="-155" dirty="0">
                <a:latin typeface="굴림"/>
                <a:cs typeface="굴림"/>
              </a:rPr>
              <a:t>반복문(구구단)</a:t>
            </a:r>
            <a:endParaRPr sz="2000">
              <a:latin typeface="굴림"/>
              <a:cs typeface="굴림"/>
            </a:endParaRPr>
          </a:p>
          <a:p>
            <a:pPr marL="353695" indent="-34163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354330" algn="l"/>
              </a:tabLst>
            </a:pPr>
            <a:r>
              <a:rPr sz="2000" spc="-180" dirty="0">
                <a:latin typeface="굴림"/>
                <a:cs typeface="굴림"/>
              </a:rPr>
              <a:t>정렬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탐</a:t>
            </a:r>
            <a:r>
              <a:rPr sz="2000" dirty="0">
                <a:latin typeface="굴림"/>
                <a:cs typeface="굴림"/>
              </a:rPr>
              <a:t>색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565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경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세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팅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3921760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J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5" dirty="0">
                <a:latin typeface="굴림"/>
                <a:cs typeface="굴림"/>
              </a:rPr>
              <a:t>y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r</a:t>
            </a:r>
            <a:r>
              <a:rPr sz="2000" spc="-85" dirty="0">
                <a:latin typeface="굴림"/>
                <a:cs typeface="굴림"/>
              </a:rPr>
              <a:t> </a:t>
            </a:r>
            <a:r>
              <a:rPr sz="2000" spc="-35" dirty="0">
                <a:latin typeface="굴림"/>
                <a:cs typeface="굴림"/>
              </a:rPr>
              <a:t>N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65" dirty="0">
                <a:latin typeface="굴림"/>
                <a:cs typeface="굴림"/>
              </a:rPr>
              <a:t>b</a:t>
            </a:r>
            <a:r>
              <a:rPr sz="2000" spc="-90" dirty="0">
                <a:latin typeface="굴림"/>
                <a:cs typeface="굴림"/>
              </a:rPr>
              <a:t>o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k</a:t>
            </a:r>
            <a:r>
              <a:rPr sz="2000" spc="-1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0" dirty="0">
                <a:latin typeface="굴림"/>
                <a:cs typeface="굴림"/>
              </a:rPr>
              <a:t>d</a:t>
            </a:r>
            <a:r>
              <a:rPr sz="2000" dirty="0">
                <a:latin typeface="굴림"/>
                <a:cs typeface="굴림"/>
              </a:rPr>
              <a:t>d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셀삭</a:t>
            </a:r>
            <a:r>
              <a:rPr sz="2000" dirty="0">
                <a:latin typeface="굴림"/>
                <a:cs typeface="굴림"/>
              </a:rPr>
              <a:t>제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b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</a:t>
            </a:r>
            <a:r>
              <a:rPr sz="2000" dirty="0">
                <a:latin typeface="굴림"/>
                <a:cs typeface="굴림"/>
              </a:rPr>
              <a:t>가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굴림"/>
                <a:cs typeface="굴림"/>
              </a:rPr>
              <a:t>c</a:t>
            </a:r>
            <a:r>
              <a:rPr sz="2000" spc="-3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복</a:t>
            </a:r>
            <a:r>
              <a:rPr sz="2000" dirty="0">
                <a:latin typeface="굴림"/>
                <a:cs typeface="굴림"/>
              </a:rPr>
              <a:t>사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굴림"/>
                <a:cs typeface="굴림"/>
              </a:rPr>
              <a:t>p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붙여넣</a:t>
            </a:r>
            <a:r>
              <a:rPr sz="2000" dirty="0"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  <a:p>
            <a:pPr marL="469265" indent="-4572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35" dirty="0">
                <a:latin typeface="굴림"/>
                <a:cs typeface="굴림"/>
              </a:rPr>
              <a:t>m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y</a:t>
            </a:r>
            <a:r>
              <a:rPr sz="2000" spc="-1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마크다</a:t>
            </a:r>
            <a:r>
              <a:rPr sz="2000" spc="-190" dirty="0">
                <a:latin typeface="굴림"/>
                <a:cs typeface="굴림"/>
              </a:rPr>
              <a:t>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코드창으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70D0EF-678A-410D-A38A-33B68DB5E55A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782C5E6-F8B5-426C-80BF-DFA10C715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600" y="2909366"/>
            <a:ext cx="491172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0" spc="644" baseline="-8680" dirty="0">
                <a:solidFill>
                  <a:srgbClr val="014081"/>
                </a:solidFill>
                <a:latin typeface="Arial"/>
                <a:cs typeface="Arial"/>
              </a:rPr>
              <a:t>0</a:t>
            </a:r>
            <a:r>
              <a:rPr sz="12000" baseline="-8680" dirty="0">
                <a:solidFill>
                  <a:srgbClr val="014081"/>
                </a:solidFill>
                <a:latin typeface="Arial"/>
                <a:cs typeface="Arial"/>
              </a:rPr>
              <a:t>2</a:t>
            </a:r>
            <a:r>
              <a:rPr sz="12000" spc="-1920" baseline="-8680" dirty="0">
                <a:solidFill>
                  <a:srgbClr val="014081"/>
                </a:solidFill>
                <a:latin typeface="Arial"/>
                <a:cs typeface="Arial"/>
              </a:rPr>
              <a:t> </a:t>
            </a:r>
            <a:r>
              <a:rPr sz="4000" spc="-290" dirty="0"/>
              <a:t>파이</a:t>
            </a:r>
            <a:r>
              <a:rPr sz="4000" spc="70" dirty="0"/>
              <a:t>썬</a:t>
            </a:r>
            <a:r>
              <a:rPr sz="4000" spc="-675" dirty="0"/>
              <a:t> </a:t>
            </a:r>
            <a:r>
              <a:rPr sz="4000" spc="-290" dirty="0"/>
              <a:t>기</a:t>
            </a:r>
            <a:r>
              <a:rPr sz="4000" spc="70" dirty="0"/>
              <a:t>초</a:t>
            </a:r>
            <a:r>
              <a:rPr sz="4000" spc="-685" dirty="0"/>
              <a:t> </a:t>
            </a:r>
            <a:r>
              <a:rPr sz="4000" spc="-290" dirty="0"/>
              <a:t>문</a:t>
            </a:r>
            <a:r>
              <a:rPr sz="4000" spc="70" dirty="0"/>
              <a:t>형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638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식별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892415" cy="231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45" dirty="0">
                <a:latin typeface="굴림"/>
                <a:cs typeface="굴림"/>
              </a:rPr>
              <a:t>식별자(identifier)는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어떤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대상을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유일하게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식별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및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구별할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있는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이름을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뜻한다.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800">
              <a:latin typeface="굴림"/>
              <a:cs typeface="굴림"/>
            </a:endParaRPr>
          </a:p>
          <a:p>
            <a:pPr marL="298450" marR="34290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식별자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다루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체계에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내부적으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사용되는</a:t>
            </a:r>
            <a:r>
              <a:rPr sz="2000" spc="-195" dirty="0">
                <a:latin typeface="굴림"/>
                <a:cs typeface="굴림"/>
              </a:rPr>
              <a:t>데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정보</a:t>
            </a:r>
            <a:r>
              <a:rPr sz="2000" dirty="0">
                <a:latin typeface="굴림"/>
                <a:cs typeface="굴림"/>
              </a:rPr>
              <a:t>를  </a:t>
            </a:r>
            <a:r>
              <a:rPr sz="2000" spc="-135" dirty="0">
                <a:latin typeface="굴림"/>
                <a:cs typeface="굴림"/>
              </a:rPr>
              <a:t>처리하기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위해서는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정보를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가리킬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방법이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있어야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하기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45" dirty="0">
                <a:latin typeface="굴림"/>
                <a:cs typeface="굴림"/>
              </a:rPr>
              <a:t>때문이다.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식별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789" y="2463821"/>
            <a:ext cx="3979491" cy="8653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9935" y="3719120"/>
            <a:ext cx="3734539" cy="16007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2885" y="3714518"/>
            <a:ext cx="3763974" cy="17291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2314" y="2501061"/>
            <a:ext cx="3800277" cy="8694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C6727DE5-6CE4-4007-AB76-3E3EA03025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5793" y="489794"/>
            <a:ext cx="222250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0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r>
              <a:rPr sz="2400" spc="-405" dirty="0"/>
              <a:t> </a:t>
            </a:r>
            <a:r>
              <a:rPr sz="2400" spc="40" dirty="0"/>
              <a:t>및</a:t>
            </a:r>
            <a:r>
              <a:rPr sz="2400" spc="-405" dirty="0"/>
              <a:t> </a:t>
            </a:r>
            <a:r>
              <a:rPr sz="2400" spc="-180" dirty="0"/>
              <a:t>목</a:t>
            </a:r>
            <a:r>
              <a:rPr sz="2400" spc="40" dirty="0"/>
              <a:t>표</a:t>
            </a:r>
            <a:endParaRPr sz="24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509D4E-F755-466B-95CB-44D4FFD55910}"/>
              </a:ext>
            </a:extLst>
          </p:cNvPr>
          <p:cNvSpPr txBox="1"/>
          <p:nvPr/>
        </p:nvSpPr>
        <p:spPr>
          <a:xfrm>
            <a:off x="1269590" y="1431914"/>
            <a:ext cx="7880760" cy="417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0" dirty="0">
                <a:solidFill>
                  <a:srgbClr val="014081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800" b="1" spc="-120" dirty="0">
                <a:solidFill>
                  <a:srgbClr val="014081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014081"/>
                </a:solidFill>
                <a:latin typeface="굴림"/>
                <a:cs typeface="굴림"/>
              </a:rPr>
              <a:t>첫걸</a:t>
            </a:r>
            <a:r>
              <a:rPr sz="2800" b="1" spc="40" dirty="0">
                <a:solidFill>
                  <a:srgbClr val="014081"/>
                </a:solidFill>
                <a:latin typeface="굴림"/>
                <a:cs typeface="굴림"/>
              </a:rPr>
              <a:t>음</a:t>
            </a:r>
            <a:r>
              <a:rPr sz="2800" b="1" spc="-45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800" b="1" spc="-215" dirty="0">
                <a:solidFill>
                  <a:srgbClr val="014081"/>
                </a:solidFill>
                <a:latin typeface="굴림"/>
                <a:cs typeface="굴림"/>
              </a:rPr>
              <a:t>파이</a:t>
            </a:r>
            <a:r>
              <a:rPr sz="2800" b="1" spc="40" dirty="0">
                <a:solidFill>
                  <a:srgbClr val="014081"/>
                </a:solidFill>
                <a:latin typeface="굴림"/>
                <a:cs typeface="굴림"/>
              </a:rPr>
              <a:t>썬</a:t>
            </a:r>
            <a:r>
              <a:rPr sz="2800" b="1" spc="-45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800" b="1" spc="-215" dirty="0">
                <a:solidFill>
                  <a:srgbClr val="014081"/>
                </a:solidFill>
                <a:latin typeface="굴림"/>
                <a:cs typeface="굴림"/>
              </a:rPr>
              <a:t>핵심문</a:t>
            </a:r>
            <a:r>
              <a:rPr sz="2800" b="1" spc="40" dirty="0">
                <a:solidFill>
                  <a:srgbClr val="014081"/>
                </a:solidFill>
                <a:latin typeface="굴림"/>
                <a:cs typeface="굴림"/>
              </a:rPr>
              <a:t>법</a:t>
            </a:r>
            <a:endParaRPr sz="2800" dirty="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 dirty="0">
              <a:latin typeface="굴림"/>
              <a:cs typeface="굴림"/>
            </a:endParaRPr>
          </a:p>
          <a:p>
            <a:pPr marL="895985" lvl="1" indent="-287020">
              <a:lnSpc>
                <a:spcPct val="100000"/>
              </a:lnSpc>
              <a:spcBef>
                <a:spcPts val="1200"/>
              </a:spcBef>
              <a:buChar char="-"/>
              <a:tabLst>
                <a:tab pos="895985" algn="l"/>
                <a:tab pos="896619" algn="l"/>
              </a:tabLst>
            </a:pPr>
            <a:r>
              <a:rPr sz="3200" spc="-180" dirty="0" err="1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프로그래</a:t>
            </a:r>
            <a:r>
              <a:rPr sz="3200" dirty="0" err="1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밍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언어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에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대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한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이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해</a:t>
            </a:r>
          </a:p>
          <a:p>
            <a:pPr marL="895985" lvl="1" indent="-287020">
              <a:lnSpc>
                <a:spcPct val="100000"/>
              </a:lnSpc>
              <a:spcBef>
                <a:spcPts val="1200"/>
              </a:spcBef>
              <a:buChar char="-"/>
              <a:tabLst>
                <a:tab pos="895985" algn="l"/>
                <a:tab pos="896619" algn="l"/>
              </a:tabLst>
            </a:pP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프로그래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밍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언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어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기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초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문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형</a:t>
            </a:r>
          </a:p>
          <a:p>
            <a:pPr marL="895985" lvl="1" indent="-287020">
              <a:lnSpc>
                <a:spcPct val="100000"/>
              </a:lnSpc>
              <a:spcBef>
                <a:spcPts val="1195"/>
              </a:spcBef>
              <a:buChar char="-"/>
              <a:tabLst>
                <a:tab pos="895985" algn="l"/>
                <a:tab pos="896619" algn="l"/>
              </a:tabLst>
            </a:pP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파이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썬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기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초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문법</a:t>
            </a:r>
            <a:r>
              <a:rPr sz="3200" spc="-13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(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자료형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)</a:t>
            </a:r>
          </a:p>
          <a:p>
            <a:pPr marL="895985" lvl="1" indent="-287020">
              <a:lnSpc>
                <a:spcPct val="100000"/>
              </a:lnSpc>
              <a:spcBef>
                <a:spcPts val="1195"/>
              </a:spcBef>
              <a:buChar char="-"/>
              <a:tabLst>
                <a:tab pos="895985" algn="l"/>
                <a:tab pos="896619" algn="l"/>
              </a:tabLst>
            </a:pPr>
            <a:r>
              <a:rPr sz="3200" spc="-180" dirty="0" err="1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파이</a:t>
            </a:r>
            <a:r>
              <a:rPr sz="3200" dirty="0" err="1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썬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기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초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문법</a:t>
            </a:r>
            <a:r>
              <a:rPr sz="3200" spc="-13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(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제어문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)</a:t>
            </a:r>
          </a:p>
          <a:p>
            <a:pPr marL="895985" lvl="1" indent="-287020">
              <a:lnSpc>
                <a:spcPct val="100000"/>
              </a:lnSpc>
              <a:spcBef>
                <a:spcPts val="1200"/>
              </a:spcBef>
              <a:buChar char="-"/>
              <a:tabLst>
                <a:tab pos="895985" algn="l"/>
                <a:tab pos="896619" algn="l"/>
              </a:tabLst>
            </a:pP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파이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썬</a:t>
            </a:r>
            <a:r>
              <a:rPr sz="3200" spc="-345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 </a:t>
            </a:r>
            <a:r>
              <a:rPr sz="3200" spc="-18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실</a:t>
            </a:r>
            <a:r>
              <a:rPr sz="3200" dirty="0">
                <a:latin typeface="HY견고딕" panose="02030600000101010101" pitchFamily="18" charset="-127"/>
                <a:ea typeface="HY견고딕" panose="02030600000101010101" pitchFamily="18" charset="-127"/>
                <a:cs typeface="굴림"/>
              </a:rPr>
              <a:t>습</a:t>
            </a:r>
          </a:p>
        </p:txBody>
      </p:sp>
    </p:spTree>
    <p:extLst>
      <p:ext uri="{BB962C8B-B14F-4D97-AF65-F5344CB8AC3E}">
        <p14:creationId xmlns:p14="http://schemas.microsoft.com/office/powerpoint/2010/main" val="225937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변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8183245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저장하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공간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의미한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생성하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않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바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파이썬은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C언어나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45" dirty="0">
                <a:latin typeface="굴림"/>
                <a:cs typeface="굴림"/>
              </a:rPr>
              <a:t>Java</a:t>
            </a:r>
            <a:r>
              <a:rPr sz="2000" spc="-254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다른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언어와는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다르게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변수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생성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변수의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타입을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적지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않는다.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할당</a:t>
            </a:r>
            <a:r>
              <a:rPr sz="2000" dirty="0">
                <a:latin typeface="굴림"/>
                <a:cs typeface="굴림"/>
              </a:rPr>
              <a:t>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때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타입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결정된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3146" y="4583395"/>
            <a:ext cx="3165188" cy="14582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3231" y="4620582"/>
            <a:ext cx="1230688" cy="10644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1635" y="4715102"/>
            <a:ext cx="2259589" cy="8655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키워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드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388225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예약</a:t>
            </a:r>
            <a:r>
              <a:rPr sz="2000" dirty="0">
                <a:latin typeface="굴림"/>
                <a:cs typeface="굴림"/>
              </a:rPr>
              <a:t>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식별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dirty="0">
                <a:latin typeface="굴림"/>
                <a:cs typeface="굴림"/>
              </a:rPr>
              <a:t>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문법적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용도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하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때문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의  </a:t>
            </a:r>
            <a:r>
              <a:rPr sz="2000" spc="-180" dirty="0">
                <a:latin typeface="굴림"/>
                <a:cs typeface="굴림"/>
              </a:rPr>
              <a:t>식별자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단어</a:t>
            </a:r>
            <a:r>
              <a:rPr sz="2000" dirty="0">
                <a:latin typeface="굴림"/>
                <a:cs typeface="굴림"/>
              </a:rPr>
              <a:t>들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예약어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287" y="4404541"/>
            <a:ext cx="7840935" cy="7983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주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석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533640" cy="32245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주석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#</a:t>
            </a:r>
            <a:r>
              <a:rPr sz="2000" spc="-49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뒤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오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장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20" dirty="0">
                <a:latin typeface="굴림"/>
                <a:cs typeface="굴림"/>
              </a:rPr>
              <a:t>주석은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첫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번째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줄에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올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있고,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일반적인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파이썬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뒤에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올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수도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있다.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J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5" dirty="0">
                <a:latin typeface="굴림"/>
                <a:cs typeface="굴림"/>
              </a:rPr>
              <a:t>y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r</a:t>
            </a:r>
            <a:r>
              <a:rPr sz="2000" spc="-8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65" dirty="0">
                <a:latin typeface="굴림"/>
                <a:cs typeface="굴림"/>
              </a:rPr>
              <a:t>b</a:t>
            </a:r>
            <a:r>
              <a:rPr sz="2000" spc="-90" dirty="0">
                <a:latin typeface="굴림"/>
                <a:cs typeface="굴림"/>
              </a:rPr>
              <a:t>o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k</a:t>
            </a:r>
            <a:r>
              <a:rPr sz="2000" spc="-12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에서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단축키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C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dirty="0">
                <a:latin typeface="굴림"/>
                <a:cs typeface="굴림"/>
              </a:rPr>
              <a:t>l</a:t>
            </a:r>
            <a:r>
              <a:rPr sz="2000" spc="-17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+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/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5"/>
              </a:spcBef>
              <a:buFont typeface="Wingdings"/>
              <a:buChar char=""/>
              <a:tabLst>
                <a:tab pos="299085" algn="l"/>
                <a:tab pos="3856354" algn="l"/>
              </a:tabLst>
            </a:pP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dirty="0">
                <a:latin typeface="굴림"/>
                <a:cs typeface="굴림"/>
              </a:rPr>
              <a:t>밍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언어마</a:t>
            </a:r>
            <a:r>
              <a:rPr sz="2000" dirty="0">
                <a:latin typeface="굴림"/>
                <a:cs typeface="굴림"/>
              </a:rPr>
              <a:t>다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60" dirty="0">
                <a:latin typeface="굴림"/>
                <a:cs typeface="굴림"/>
              </a:rPr>
              <a:t>/</a:t>
            </a:r>
            <a:r>
              <a:rPr sz="2000" dirty="0">
                <a:latin typeface="굴림"/>
                <a:cs typeface="굴림"/>
              </a:rPr>
              <a:t>/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55" dirty="0">
                <a:latin typeface="굴림"/>
                <a:cs typeface="굴림"/>
              </a:rPr>
              <a:t>&lt;</a:t>
            </a:r>
            <a:r>
              <a:rPr sz="2000" spc="-110" dirty="0">
                <a:latin typeface="굴림"/>
                <a:cs typeface="굴림"/>
              </a:rPr>
              <a:t>!</a:t>
            </a:r>
            <a:r>
              <a:rPr sz="2000" b="1" spc="20" dirty="0">
                <a:latin typeface="굴림"/>
                <a:cs typeface="굴림"/>
              </a:rPr>
              <a:t>-</a:t>
            </a:r>
            <a:r>
              <a:rPr sz="2000" b="1" dirty="0">
                <a:latin typeface="굴림"/>
                <a:cs typeface="굴림"/>
              </a:rPr>
              <a:t>	</a:t>
            </a:r>
            <a:r>
              <a:rPr sz="2000" b="1" spc="20" dirty="0">
                <a:latin typeface="굴림"/>
                <a:cs typeface="굴림"/>
              </a:rPr>
              <a:t>-</a:t>
            </a:r>
            <a:r>
              <a:rPr sz="2000" b="1" spc="-254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&gt;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**</a:t>
            </a:r>
            <a:r>
              <a:rPr sz="2000" dirty="0">
                <a:latin typeface="굴림"/>
                <a:cs typeface="굴림"/>
              </a:rPr>
              <a:t>*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실행</a:t>
            </a:r>
            <a:r>
              <a:rPr sz="2000" dirty="0">
                <a:latin typeface="굴림"/>
                <a:cs typeface="굴림"/>
              </a:rPr>
              <a:t>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때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주석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발견하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무시하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것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메</a:t>
            </a:r>
            <a:r>
              <a:rPr sz="2000" spc="-185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지우기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아깝지</a:t>
            </a:r>
            <a:r>
              <a:rPr sz="2000" dirty="0">
                <a:latin typeface="굴림"/>
                <a:cs typeface="굴림"/>
              </a:rPr>
              <a:t>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실행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되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안되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코드들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주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석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66490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주석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따옴</a:t>
            </a:r>
            <a:r>
              <a:rPr sz="2000" spc="-190" dirty="0">
                <a:latin typeface="굴림"/>
                <a:cs typeface="굴림"/>
              </a:rPr>
              <a:t>표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큰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따옴</a:t>
            </a:r>
            <a:r>
              <a:rPr sz="2000" dirty="0">
                <a:latin typeface="굴림"/>
                <a:cs typeface="굴림"/>
              </a:rPr>
              <a:t>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6313" y="3100378"/>
            <a:ext cx="1512430" cy="19942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6917" y="3100378"/>
            <a:ext cx="1807515" cy="1960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할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당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512050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프로그래밍이</a:t>
            </a:r>
            <a:r>
              <a:rPr sz="2000" dirty="0">
                <a:latin typeface="굴림"/>
                <a:cs typeface="굴림"/>
              </a:rPr>
              <a:t>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결</a:t>
            </a:r>
            <a:r>
              <a:rPr sz="2000" dirty="0">
                <a:latin typeface="굴림"/>
                <a:cs typeface="굴림"/>
              </a:rPr>
              <a:t>국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컴퓨터에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명</a:t>
            </a:r>
            <a:r>
              <a:rPr sz="2000" spc="-185" dirty="0">
                <a:latin typeface="굴림"/>
                <a:cs typeface="굴림"/>
              </a:rPr>
              <a:t>령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5" dirty="0">
                <a:latin typeface="굴림"/>
                <a:cs typeface="굴림"/>
              </a:rPr>
              <a:t>일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시키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것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5" dirty="0">
                <a:latin typeface="굴림"/>
                <a:cs typeface="굴림"/>
              </a:rPr>
              <a:t>즉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일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시키기위해</a:t>
            </a:r>
            <a:r>
              <a:rPr sz="2000" dirty="0">
                <a:latin typeface="굴림"/>
                <a:cs typeface="굴림"/>
              </a:rPr>
              <a:t>선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우리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것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컴퓨터에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알려줘</a:t>
            </a:r>
            <a:r>
              <a:rPr sz="2000" dirty="0">
                <a:latin typeface="굴림"/>
                <a:cs typeface="굴림"/>
              </a:rPr>
              <a:t>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알려준다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것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전달하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것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컴퓨터에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알려주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것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할당이라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함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할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당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465010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할당문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spc="-185" dirty="0">
                <a:latin typeface="굴림"/>
                <a:cs typeface="굴림"/>
              </a:rPr>
              <a:t>호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55" dirty="0">
                <a:latin typeface="굴림"/>
                <a:cs typeface="굴림"/>
              </a:rPr>
              <a:t>=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표현식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반드</a:t>
            </a:r>
            <a:r>
              <a:rPr sz="2000" dirty="0">
                <a:latin typeface="굴림"/>
                <a:cs typeface="굴림"/>
              </a:rPr>
              <a:t>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오른쪽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와</a:t>
            </a:r>
            <a:r>
              <a:rPr sz="2000" dirty="0">
                <a:latin typeface="굴림"/>
                <a:cs typeface="굴림"/>
              </a:rPr>
              <a:t>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한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402" y="3548547"/>
            <a:ext cx="2177438" cy="10982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6541" y="3548477"/>
            <a:ext cx="4256985" cy="17994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할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당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6588125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콤마</a:t>
            </a:r>
            <a:r>
              <a:rPr sz="2000" dirty="0">
                <a:latin typeface="굴림"/>
                <a:cs typeface="굴림"/>
              </a:rPr>
              <a:t>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등호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9085" marR="5080" indent="-2990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세미콜론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러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  (</a:t>
            </a:r>
            <a:r>
              <a:rPr sz="2000" spc="-29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‘</a:t>
            </a:r>
            <a:r>
              <a:rPr sz="2000" spc="-434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;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spc="-280" dirty="0">
                <a:latin typeface="굴림"/>
                <a:cs typeface="굴림"/>
              </a:rPr>
              <a:t>’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문장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끝났음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의미한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spc="-180" dirty="0">
                <a:latin typeface="굴림"/>
                <a:cs typeface="굴림"/>
              </a:rPr>
              <a:t>.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123" y="4063134"/>
            <a:ext cx="1682681" cy="13974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8461" y="4043306"/>
            <a:ext cx="1428488" cy="13970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7489" y="4026224"/>
            <a:ext cx="2608021" cy="18616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할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당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5933440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콤</a:t>
            </a:r>
            <a:r>
              <a:rPr sz="2000" spc="-185" dirty="0">
                <a:latin typeface="굴림"/>
                <a:cs typeface="굴림"/>
              </a:rPr>
              <a:t>마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등호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서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바</a:t>
            </a:r>
            <a:r>
              <a:rPr sz="2000" dirty="0">
                <a:latin typeface="굴림"/>
                <a:cs typeface="굴림"/>
              </a:rPr>
              <a:t>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사칙연산자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새로</a:t>
            </a:r>
            <a:r>
              <a:rPr sz="2000" dirty="0">
                <a:latin typeface="굴림"/>
                <a:cs typeface="굴림"/>
              </a:rPr>
              <a:t>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할당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표현식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</a:t>
            </a:r>
            <a:r>
              <a:rPr sz="2000" dirty="0">
                <a:latin typeface="굴림"/>
                <a:cs typeface="굴림"/>
              </a:rPr>
              <a:t>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할당문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805" y="4009759"/>
            <a:ext cx="1694872" cy="20284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8430" y="3976488"/>
            <a:ext cx="1279286" cy="26263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7707" y="4030095"/>
            <a:ext cx="1629144" cy="13311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9888" y="4030085"/>
            <a:ext cx="3110396" cy="203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7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입력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과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력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572960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컴퓨터에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사람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알려주거</a:t>
            </a:r>
            <a:r>
              <a:rPr sz="2000" dirty="0">
                <a:latin typeface="굴림"/>
                <a:cs typeface="굴림"/>
              </a:rPr>
              <a:t>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spc="-185" dirty="0">
                <a:latin typeface="굴림"/>
                <a:cs typeface="굴림"/>
              </a:rPr>
              <a:t>력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컴퓨터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사람에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알려주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것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spc="-185" dirty="0">
                <a:latin typeface="굴림"/>
                <a:cs typeface="굴림"/>
              </a:rPr>
              <a:t>력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9009" y="3723386"/>
            <a:ext cx="1429944" cy="17952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4415" y="3723491"/>
            <a:ext cx="5241235" cy="7654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7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입력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과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력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4994275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컴퓨터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우리에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보여주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것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135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spc="-185" dirty="0">
                <a:latin typeface="굴림"/>
                <a:cs typeface="굴림"/>
              </a:rPr>
              <a:t>용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식별자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없어</a:t>
            </a:r>
            <a:r>
              <a:rPr sz="2000" dirty="0">
                <a:latin typeface="굴림"/>
                <a:cs typeface="굴림"/>
              </a:rPr>
              <a:t>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</a:t>
            </a:r>
            <a:r>
              <a:rPr sz="2000" dirty="0">
                <a:latin typeface="굴림"/>
                <a:cs typeface="굴림"/>
              </a:rPr>
              <a:t>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사칙연산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가능하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423" y="4420997"/>
            <a:ext cx="1438258" cy="17952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1732" y="4387785"/>
            <a:ext cx="1658301" cy="15965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1809" y="4361962"/>
            <a:ext cx="1616397" cy="10987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72EAD9E8-18ED-4118-9A46-4916340F99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683" y="489794"/>
            <a:ext cx="123888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80" dirty="0"/>
              <a:t>강</a:t>
            </a:r>
            <a:r>
              <a:rPr sz="2400" spc="40" dirty="0"/>
              <a:t>의</a:t>
            </a:r>
            <a:r>
              <a:rPr sz="2400" spc="-390" dirty="0"/>
              <a:t> </a:t>
            </a:r>
            <a:r>
              <a:rPr sz="2400" spc="-180" dirty="0"/>
              <a:t>대</a:t>
            </a:r>
            <a:r>
              <a:rPr sz="2400" spc="40" dirty="0"/>
              <a:t>상</a:t>
            </a:r>
            <a:endParaRPr sz="2400"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10CF8B3-5B83-4BBD-84EF-E3BB88D67056}"/>
              </a:ext>
            </a:extLst>
          </p:cNvPr>
          <p:cNvSpPr txBox="1"/>
          <p:nvPr/>
        </p:nvSpPr>
        <p:spPr>
          <a:xfrm>
            <a:off x="1248915" y="1798489"/>
            <a:ext cx="7407275" cy="3986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프로그래밍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에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대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한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지식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이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아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예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없다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.</a:t>
            </a:r>
            <a:endParaRPr sz="2000" dirty="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프로그래밍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이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무엇인지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는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알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고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있지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만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자세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히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모른다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.</a:t>
            </a:r>
            <a:endParaRPr sz="2000" dirty="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C프로그래</a:t>
            </a:r>
            <a:r>
              <a:rPr sz="2000" dirty="0">
                <a:latin typeface="굴림"/>
                <a:cs typeface="굴림"/>
              </a:rPr>
              <a:t>밍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간단</a:t>
            </a:r>
            <a:r>
              <a:rPr sz="2000" dirty="0">
                <a:latin typeface="굴림"/>
                <a:cs typeface="굴림"/>
              </a:rPr>
              <a:t>히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다루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보았다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다룰</a:t>
            </a:r>
            <a:r>
              <a:rPr sz="2000" dirty="0">
                <a:latin typeface="굴림"/>
                <a:cs typeface="굴림"/>
              </a:rPr>
              <a:t>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언어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하</a:t>
            </a:r>
            <a:r>
              <a:rPr sz="2000" dirty="0">
                <a:latin typeface="굴림"/>
                <a:cs typeface="굴림"/>
              </a:rPr>
              <a:t>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dirty="0">
                <a:latin typeface="굴림"/>
                <a:cs typeface="굴림"/>
              </a:rPr>
              <a:t>상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분야에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일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하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실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있다</a:t>
            </a:r>
            <a:r>
              <a:rPr sz="2000" dirty="0">
                <a:latin typeface="굴림"/>
                <a:cs typeface="굴림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967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70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입력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과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력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8133080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우리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컴퓨터에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알려주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것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5" dirty="0">
                <a:latin typeface="굴림"/>
                <a:cs typeface="굴림"/>
              </a:rPr>
              <a:t>input()</a:t>
            </a:r>
            <a:endParaRPr sz="2000">
              <a:latin typeface="굴림"/>
              <a:cs typeface="굴림"/>
            </a:endParaRPr>
          </a:p>
          <a:p>
            <a:pPr marL="811530" marR="5080" lvl="1" indent="-342900">
              <a:lnSpc>
                <a:spcPct val="149900"/>
              </a:lnSpc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90" dirty="0">
                <a:latin typeface="굴림"/>
                <a:cs typeface="굴림"/>
              </a:rPr>
              <a:t>입력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값은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타입이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문자이기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때문에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숫자를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입력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받아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계산하기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위해서는 </a:t>
            </a:r>
            <a:r>
              <a:rPr sz="2000" spc="-6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타입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변환이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필요하다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53" y="4416455"/>
            <a:ext cx="3389649" cy="15629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1582" y="4366248"/>
            <a:ext cx="1845542" cy="15639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장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함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32472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990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별도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파이썬에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기본적으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제공되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들  </a:t>
            </a:r>
            <a:r>
              <a:rPr sz="2000" spc="-20" dirty="0">
                <a:latin typeface="굴림"/>
                <a:cs typeface="굴림"/>
              </a:rPr>
              <a:t>https://docs.python.org/3.6/library/functions.html</a:t>
            </a:r>
            <a:endParaRPr sz="20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195"/>
              </a:spcBef>
            </a:pPr>
            <a:r>
              <a:rPr sz="2000" spc="-120" dirty="0">
                <a:latin typeface="굴림"/>
                <a:cs typeface="굴림"/>
              </a:rPr>
              <a:t>예시)</a:t>
            </a:r>
            <a:r>
              <a:rPr sz="2000" spc="-290" dirty="0">
                <a:latin typeface="굴림"/>
                <a:cs typeface="굴림"/>
              </a:rPr>
              <a:t> </a:t>
            </a:r>
            <a:r>
              <a:rPr sz="2000" spc="-45" dirty="0">
                <a:latin typeface="굴림"/>
                <a:cs typeface="굴림"/>
              </a:rPr>
              <a:t>abs,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5" dirty="0">
                <a:latin typeface="굴림"/>
                <a:cs typeface="굴림"/>
              </a:rPr>
              <a:t>max,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5" dirty="0">
                <a:latin typeface="굴림"/>
                <a:cs typeface="굴림"/>
              </a:rPr>
              <a:t>min,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60" dirty="0">
                <a:latin typeface="굴림"/>
                <a:cs typeface="굴림"/>
              </a:rPr>
              <a:t>pow,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45" dirty="0">
                <a:latin typeface="굴림"/>
                <a:cs typeface="굴림"/>
              </a:rPr>
              <a:t>chr,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10" dirty="0">
                <a:latin typeface="굴림"/>
                <a:cs typeface="굴림"/>
              </a:rPr>
              <a:t>str,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0" dirty="0">
                <a:latin typeface="굴림"/>
                <a:cs typeface="굴림"/>
              </a:rPr>
              <a:t>range,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20" dirty="0">
                <a:latin typeface="굴림"/>
                <a:cs typeface="굴림"/>
              </a:rPr>
              <a:t>type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……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064" y="4129659"/>
            <a:ext cx="2878842" cy="15303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3692" y="4096632"/>
            <a:ext cx="3539531" cy="15303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038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장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함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385254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대표적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예</a:t>
            </a:r>
            <a:r>
              <a:rPr sz="2000" dirty="0">
                <a:latin typeface="굴림"/>
                <a:cs typeface="굴림"/>
              </a:rPr>
              <a:t>시</a:t>
            </a:r>
            <a:endParaRPr sz="2000">
              <a:latin typeface="굴림"/>
              <a:cs typeface="굴림"/>
            </a:endParaRPr>
          </a:p>
          <a:p>
            <a:pPr marL="480059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0059" algn="l"/>
              </a:tabLst>
            </a:pP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5" dirty="0">
                <a:latin typeface="굴림"/>
                <a:cs typeface="굴림"/>
              </a:rPr>
              <a:t>n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0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길이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알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447" y="4440402"/>
            <a:ext cx="46837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latin typeface="굴림"/>
                <a:cs typeface="굴림"/>
              </a:rPr>
              <a:t>2</a:t>
            </a:r>
            <a:r>
              <a:rPr sz="2000" dirty="0">
                <a:latin typeface="굴림"/>
                <a:cs typeface="굴림"/>
              </a:rPr>
              <a:t>.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15" dirty="0">
                <a:latin typeface="굴림"/>
                <a:cs typeface="굴림"/>
              </a:rPr>
              <a:t>x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0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최대</a:t>
            </a:r>
            <a:r>
              <a:rPr sz="2000" spc="-19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최소값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7931" y="3332245"/>
            <a:ext cx="1674571" cy="898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1511" y="3311940"/>
            <a:ext cx="1728753" cy="8649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5511" y="5277159"/>
            <a:ext cx="2355558" cy="6990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5885" y="5277107"/>
            <a:ext cx="2267298" cy="6654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155634"/>
            <a:ext cx="7274559" cy="3072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숫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</a:t>
            </a:r>
            <a:r>
              <a:rPr sz="2000" dirty="0">
                <a:latin typeface="굴림"/>
                <a:cs typeface="굴림"/>
              </a:rPr>
              <a:t>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더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결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97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예</a:t>
            </a:r>
            <a:r>
              <a:rPr sz="2000" dirty="0">
                <a:latin typeface="굴림"/>
                <a:cs typeface="굴림"/>
              </a:rPr>
              <a:t>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a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b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55" dirty="0">
                <a:latin typeface="굴림"/>
                <a:cs typeface="굴림"/>
              </a:rPr>
              <a:t>=</a:t>
            </a:r>
            <a:r>
              <a:rPr sz="2000" dirty="0">
                <a:latin typeface="굴림"/>
                <a:cs typeface="굴림"/>
              </a:rPr>
              <a:t>2</a:t>
            </a:r>
            <a:endParaRPr sz="20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결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3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힌트</a:t>
            </a:r>
            <a:endParaRPr sz="20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dirty="0">
                <a:latin typeface="굴림"/>
                <a:cs typeface="굴림"/>
              </a:rPr>
              <a:t>t</a:t>
            </a:r>
            <a:r>
              <a:rPr sz="2000" spc="-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기본적으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인식합니</a:t>
            </a:r>
            <a:r>
              <a:rPr sz="2000" spc="-19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3032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2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</a:t>
            </a:r>
            <a:r>
              <a:rPr sz="2400" spc="40" dirty="0"/>
              <a:t>썬</a:t>
            </a:r>
            <a:r>
              <a:rPr sz="2400" spc="-400" dirty="0"/>
              <a:t> </a:t>
            </a:r>
            <a:r>
              <a:rPr sz="2400" spc="-180" dirty="0"/>
              <a:t>기</a:t>
            </a:r>
            <a:r>
              <a:rPr sz="2400" spc="40" dirty="0"/>
              <a:t>초</a:t>
            </a:r>
            <a:r>
              <a:rPr sz="2400" spc="-409" dirty="0"/>
              <a:t> </a:t>
            </a:r>
            <a:r>
              <a:rPr sz="2400" spc="-180" dirty="0"/>
              <a:t>문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996430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평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/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제곱미</a:t>
            </a:r>
            <a:r>
              <a:rPr sz="2000" dirty="0">
                <a:latin typeface="굴림"/>
                <a:cs typeface="굴림"/>
              </a:rPr>
              <a:t>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변환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만들</a:t>
            </a:r>
            <a:r>
              <a:rPr sz="2000" dirty="0"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  <a:p>
            <a:pPr marL="266700">
              <a:lnSpc>
                <a:spcPct val="100000"/>
              </a:lnSpc>
              <a:spcBef>
                <a:spcPts val="1200"/>
              </a:spcBef>
            </a:pPr>
            <a:r>
              <a:rPr sz="2000" spc="-180" dirty="0">
                <a:latin typeface="굴림"/>
                <a:cs typeface="굴림"/>
              </a:rPr>
              <a:t>제곱미터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</a:t>
            </a:r>
            <a:r>
              <a:rPr sz="2000" dirty="0">
                <a:latin typeface="굴림"/>
                <a:cs typeface="굴림"/>
              </a:rPr>
              <a:t>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평으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출력해주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힌트</a:t>
            </a:r>
            <a:endParaRPr sz="2000">
              <a:latin typeface="굴림"/>
              <a:cs typeface="굴림"/>
            </a:endParaRPr>
          </a:p>
          <a:p>
            <a:pPr marL="13843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평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spc="-180" dirty="0">
                <a:latin typeface="굴림"/>
                <a:cs typeface="굴림"/>
              </a:rPr>
              <a:t>.</a:t>
            </a:r>
            <a:r>
              <a:rPr sz="2000" spc="45" dirty="0">
                <a:latin typeface="굴림"/>
                <a:cs typeface="굴림"/>
              </a:rPr>
              <a:t>3057</a:t>
            </a:r>
            <a:r>
              <a:rPr sz="2000" dirty="0">
                <a:latin typeface="굴림"/>
                <a:cs typeface="굴림"/>
              </a:rPr>
              <a:t>9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70D0EF-678A-410D-A38A-33B68DB5E55A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D955E47-310C-4BE5-8F12-E08CC0199A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1104" y="2909366"/>
            <a:ext cx="5198491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100"/>
              </a:spcBef>
            </a:pPr>
            <a:r>
              <a:rPr sz="12000" spc="644" baseline="-8680" dirty="0">
                <a:solidFill>
                  <a:srgbClr val="014081"/>
                </a:solidFill>
                <a:latin typeface="Arial"/>
                <a:cs typeface="Arial"/>
              </a:rPr>
              <a:t>0</a:t>
            </a:r>
            <a:r>
              <a:rPr sz="12000" baseline="-8680" dirty="0">
                <a:solidFill>
                  <a:srgbClr val="014081"/>
                </a:solidFill>
                <a:latin typeface="Arial"/>
                <a:cs typeface="Arial"/>
              </a:rPr>
              <a:t>3</a:t>
            </a:r>
            <a:r>
              <a:rPr sz="12000" spc="-1920" baseline="-8680" dirty="0">
                <a:solidFill>
                  <a:srgbClr val="014081"/>
                </a:solidFill>
                <a:latin typeface="Arial"/>
                <a:cs typeface="Arial"/>
              </a:rPr>
              <a:t> </a:t>
            </a:r>
            <a:r>
              <a:rPr sz="4000" spc="-290" dirty="0"/>
              <a:t>파이썬</a:t>
            </a:r>
            <a:r>
              <a:rPr sz="4000" spc="70" dirty="0"/>
              <a:t>의</a:t>
            </a:r>
            <a:r>
              <a:rPr sz="4000" spc="-680" dirty="0"/>
              <a:t> </a:t>
            </a:r>
            <a:r>
              <a:rPr sz="4000" spc="-290" dirty="0"/>
              <a:t>자료</a:t>
            </a:r>
            <a:r>
              <a:rPr sz="4000" spc="70" dirty="0"/>
              <a:t>형</a:t>
            </a:r>
            <a:endParaRPr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429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337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자료형이</a:t>
            </a:r>
            <a:r>
              <a:rPr sz="2000" b="1" spc="-155" dirty="0">
                <a:solidFill>
                  <a:srgbClr val="014081"/>
                </a:solidFill>
                <a:latin typeface="굴림"/>
                <a:cs typeface="굴림"/>
              </a:rPr>
              <a:t>란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385684" cy="413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55" dirty="0">
                <a:latin typeface="굴림"/>
                <a:cs typeface="굴림"/>
              </a:rPr>
              <a:t>프로그래밍이란 </a:t>
            </a:r>
            <a:r>
              <a:rPr sz="2000" spc="-90" dirty="0">
                <a:latin typeface="굴림"/>
                <a:cs typeface="굴림"/>
              </a:rPr>
              <a:t>결국 </a:t>
            </a:r>
            <a:r>
              <a:rPr sz="2000" spc="-80" dirty="0">
                <a:latin typeface="굴림"/>
                <a:cs typeface="굴림"/>
              </a:rPr>
              <a:t>자료(Data)를 </a:t>
            </a:r>
            <a:r>
              <a:rPr sz="2000" spc="-135" dirty="0">
                <a:latin typeface="굴림"/>
                <a:cs typeface="굴림"/>
              </a:rPr>
              <a:t>처리하는 </a:t>
            </a:r>
            <a:r>
              <a:rPr sz="2000" spc="-90" dirty="0">
                <a:latin typeface="굴림"/>
                <a:cs typeface="굴림"/>
              </a:rPr>
              <a:t>일을 주로 하게 </a:t>
            </a:r>
            <a:r>
              <a:rPr sz="2000" spc="-120" dirty="0">
                <a:latin typeface="굴림"/>
                <a:cs typeface="굴림"/>
              </a:rPr>
              <a:t>된다. </a:t>
            </a:r>
            <a:r>
              <a:rPr sz="2000" spc="-114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파이썬에서는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자료를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손쉽게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다룰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있도록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내장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자료형을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5" dirty="0">
                <a:latin typeface="굴림"/>
                <a:cs typeface="굴림"/>
              </a:rPr>
              <a:t>제공한다.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"/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숫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spc="-185" dirty="0">
                <a:latin typeface="굴림"/>
                <a:cs typeface="굴림"/>
              </a:rPr>
              <a:t>치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dirty="0"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  <a:p>
            <a:pPr marL="13843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spc="-185" dirty="0">
                <a:latin typeface="굴림"/>
                <a:cs typeface="굴림"/>
              </a:rPr>
              <a:t>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7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spc="-185" dirty="0">
                <a:latin typeface="굴림"/>
                <a:cs typeface="굴림"/>
              </a:rPr>
              <a:t>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55" dirty="0">
                <a:latin typeface="굴림"/>
                <a:cs typeface="굴림"/>
              </a:rPr>
              <a:t>f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100" dirty="0">
                <a:latin typeface="굴림"/>
                <a:cs typeface="굴림"/>
              </a:rPr>
              <a:t>o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복소</a:t>
            </a:r>
            <a:r>
              <a:rPr sz="2000" spc="-190" dirty="0">
                <a:latin typeface="굴림"/>
                <a:cs typeface="굴림"/>
              </a:rPr>
              <a:t>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70" dirty="0">
                <a:latin typeface="굴림"/>
                <a:cs typeface="굴림"/>
              </a:rPr>
              <a:t>e</a:t>
            </a:r>
            <a:r>
              <a:rPr sz="2000" spc="15" dirty="0">
                <a:latin typeface="굴림"/>
                <a:cs typeface="굴림"/>
              </a:rPr>
              <a:t>x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불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dirty="0"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  <a:p>
            <a:pPr marL="76200">
              <a:lnSpc>
                <a:spcPct val="100000"/>
              </a:lnSpc>
              <a:spcBef>
                <a:spcPts val="1195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70" dirty="0">
                <a:latin typeface="굴림"/>
                <a:cs typeface="굴림"/>
              </a:rPr>
              <a:t>F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dirty="0">
                <a:latin typeface="굴림"/>
                <a:cs typeface="굴림"/>
              </a:rPr>
              <a:t>e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군</a:t>
            </a:r>
            <a:r>
              <a:rPr sz="2000" dirty="0">
                <a:latin typeface="굴림"/>
                <a:cs typeface="굴림"/>
              </a:rPr>
              <a:t>집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dirty="0"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  <a:p>
            <a:pPr marL="76200">
              <a:lnSpc>
                <a:spcPct val="100000"/>
              </a:lnSpc>
              <a:spcBef>
                <a:spcPts val="1195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굴림"/>
                <a:cs typeface="굴림"/>
              </a:rPr>
              <a:t>문자열(str),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75" dirty="0">
                <a:latin typeface="굴림"/>
                <a:cs typeface="굴림"/>
              </a:rPr>
              <a:t>리스트(list),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55" dirty="0">
                <a:latin typeface="굴림"/>
                <a:cs typeface="굴림"/>
              </a:rPr>
              <a:t>튜플(tuple),</a:t>
            </a:r>
            <a:r>
              <a:rPr sz="2000" spc="-385" dirty="0"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사전(dict),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65" dirty="0">
                <a:latin typeface="굴림"/>
                <a:cs typeface="굴림"/>
              </a:rPr>
              <a:t>집합(set)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337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자료형이</a:t>
            </a:r>
            <a:r>
              <a:rPr sz="2000" b="1" spc="-155" dirty="0">
                <a:solidFill>
                  <a:srgbClr val="014081"/>
                </a:solidFill>
                <a:latin typeface="굴림"/>
                <a:cs typeface="굴림"/>
              </a:rPr>
              <a:t>란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8312784" cy="368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11809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자료형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기억장소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크</a:t>
            </a:r>
            <a:r>
              <a:rPr sz="2000" spc="-185" dirty="0">
                <a:latin typeface="굴림"/>
                <a:cs typeface="굴림"/>
              </a:rPr>
              <a:t>기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저장되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데이터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형</a:t>
            </a:r>
            <a:r>
              <a:rPr sz="2000" spc="-185" dirty="0">
                <a:latin typeface="굴림"/>
                <a:cs typeface="굴림"/>
              </a:rPr>
              <a:t>태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저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방</a:t>
            </a:r>
            <a:r>
              <a:rPr sz="2000" spc="-185" dirty="0">
                <a:latin typeface="굴림"/>
                <a:cs typeface="굴림"/>
              </a:rPr>
              <a:t>식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범</a:t>
            </a:r>
            <a:r>
              <a:rPr sz="2000" dirty="0">
                <a:latin typeface="굴림"/>
                <a:cs typeface="굴림"/>
              </a:rPr>
              <a:t>위  </a:t>
            </a:r>
            <a:r>
              <a:rPr sz="2000" spc="-120" dirty="0">
                <a:latin typeface="굴림"/>
                <a:cs typeface="굴림"/>
              </a:rPr>
              <a:t>등으로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구분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있다.</a:t>
            </a:r>
            <a:endParaRPr sz="2000" dirty="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파이썬은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동적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자료형을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5" dirty="0">
                <a:latin typeface="굴림"/>
                <a:cs typeface="굴림"/>
              </a:rPr>
              <a:t>지원하고,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따라서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프로그래머가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자료형을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직접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설정할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필요가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없다.</a:t>
            </a:r>
            <a:endParaRPr sz="2000" dirty="0">
              <a:latin typeface="굴림"/>
              <a:cs typeface="굴림"/>
            </a:endParaRPr>
          </a:p>
          <a:p>
            <a:pPr marL="298450" marR="74295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C언어의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경우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같은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숫자라고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해도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30" dirty="0">
                <a:latin typeface="굴림"/>
                <a:cs typeface="굴림"/>
              </a:rPr>
              <a:t>int,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25" dirty="0">
                <a:latin typeface="굴림"/>
                <a:cs typeface="굴림"/>
              </a:rPr>
              <a:t>short,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unsigned</a:t>
            </a:r>
            <a:r>
              <a:rPr sz="2000" spc="-245" dirty="0">
                <a:latin typeface="굴림"/>
                <a:cs typeface="굴림"/>
              </a:rPr>
              <a:t> </a:t>
            </a:r>
            <a:r>
              <a:rPr sz="2000" spc="30" dirty="0">
                <a:latin typeface="굴림"/>
                <a:cs typeface="굴림"/>
              </a:rPr>
              <a:t>int,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5" dirty="0">
                <a:latin typeface="굴림"/>
                <a:cs typeface="굴림"/>
              </a:rPr>
              <a:t>float,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30" dirty="0">
                <a:latin typeface="굴림"/>
                <a:cs typeface="굴림"/>
              </a:rPr>
              <a:t>double, </a:t>
            </a:r>
            <a:r>
              <a:rPr sz="2000" spc="-25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long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메모리나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표현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방식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등에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따라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세분화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되지만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solidFill>
                  <a:srgbClr val="FF0000"/>
                </a:solidFill>
                <a:latin typeface="굴림"/>
                <a:cs typeface="굴림"/>
              </a:rPr>
              <a:t>파이썬은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굴림"/>
                <a:cs typeface="굴림"/>
              </a:rPr>
              <a:t>그냥</a:t>
            </a:r>
            <a:r>
              <a:rPr sz="2000" spc="-36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35" dirty="0">
                <a:solidFill>
                  <a:srgbClr val="FF0000"/>
                </a:solidFill>
                <a:latin typeface="굴림"/>
                <a:cs typeface="굴림"/>
              </a:rPr>
              <a:t>사용하면 </a:t>
            </a:r>
            <a:r>
              <a:rPr sz="2000" spc="-6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굴림"/>
                <a:cs typeface="굴림"/>
              </a:rPr>
              <a:t>된다.</a:t>
            </a:r>
            <a:endParaRPr sz="20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데이터를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입력하면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데이터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타입을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알아낸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그에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맞는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만들어준다.</a:t>
            </a:r>
            <a:endParaRPr sz="2000" dirty="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653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700645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숫자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나타내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dirty="0"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spc="-190" dirty="0">
                <a:latin typeface="굴림"/>
                <a:cs typeface="굴림"/>
              </a:rPr>
              <a:t>형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937894" lvl="1" indent="-469265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937894" algn="l"/>
                <a:tab pos="938530" algn="l"/>
              </a:tabLst>
            </a:pPr>
            <a:r>
              <a:rPr sz="2000" spc="-180" dirty="0">
                <a:latin typeface="굴림"/>
                <a:cs typeface="굴림"/>
              </a:rPr>
              <a:t>소수점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숫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양</a:t>
            </a:r>
            <a:r>
              <a:rPr sz="2000" spc="-185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음</a:t>
            </a:r>
            <a:r>
              <a:rPr sz="2000" spc="-185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937894" lvl="1" indent="-46926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937894" algn="l"/>
                <a:tab pos="938530" algn="l"/>
              </a:tabLst>
            </a:pPr>
            <a:r>
              <a:rPr sz="2000" spc="-180" dirty="0">
                <a:latin typeface="굴림"/>
                <a:cs typeface="굴림"/>
              </a:rPr>
              <a:t>기본으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10</a:t>
            </a:r>
            <a:r>
              <a:rPr sz="2000" spc="-180" dirty="0">
                <a:latin typeface="굴림"/>
                <a:cs typeface="굴림"/>
              </a:rPr>
              <a:t>진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접두어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8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40" dirty="0">
                <a:latin typeface="굴림"/>
                <a:cs typeface="굴림"/>
              </a:rPr>
              <a:t>6</a:t>
            </a:r>
            <a:r>
              <a:rPr sz="2000" spc="-180" dirty="0">
                <a:latin typeface="굴림"/>
                <a:cs typeface="굴림"/>
              </a:rPr>
              <a:t>진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표</a:t>
            </a:r>
            <a:r>
              <a:rPr sz="2000" dirty="0">
                <a:latin typeface="굴림"/>
                <a:cs typeface="굴림"/>
              </a:rPr>
              <a:t>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spc="-185" dirty="0">
                <a:latin typeface="굴림"/>
                <a:cs typeface="굴림"/>
              </a:rPr>
              <a:t>능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853" y="5421534"/>
            <a:ext cx="1840757" cy="11309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9911" y="5434194"/>
            <a:ext cx="1737465" cy="11639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9050" y="5371823"/>
            <a:ext cx="1810327" cy="11986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8127" y="5355283"/>
            <a:ext cx="1879024" cy="11316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9887" y="4051422"/>
            <a:ext cx="1495844" cy="116442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87165" y="4051415"/>
            <a:ext cx="1454328" cy="10976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653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n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63397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범위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제한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파이</a:t>
            </a:r>
            <a:r>
              <a:rPr sz="2000" dirty="0">
                <a:latin typeface="굴림"/>
                <a:cs typeface="굴림"/>
              </a:rPr>
              <a:t>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버</a:t>
            </a:r>
            <a:r>
              <a:rPr sz="2000" dirty="0">
                <a:latin typeface="굴림"/>
                <a:cs typeface="굴림"/>
              </a:rPr>
              <a:t>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spc="-180" dirty="0">
                <a:latin typeface="굴림"/>
                <a:cs typeface="굴림"/>
              </a:rPr>
              <a:t>부</a:t>
            </a:r>
            <a:r>
              <a:rPr sz="2000" dirty="0">
                <a:latin typeface="굴림"/>
                <a:cs typeface="굴림"/>
              </a:rPr>
              <a:t>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25" dirty="0">
                <a:latin typeface="굴림"/>
                <a:cs typeface="굴림"/>
              </a:rPr>
              <a:t>L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5" dirty="0">
                <a:latin typeface="굴림"/>
                <a:cs typeface="굴림"/>
              </a:rPr>
              <a:t>g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또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정수형으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통</a:t>
            </a:r>
            <a:r>
              <a:rPr sz="2000" spc="-185" dirty="0">
                <a:latin typeface="굴림"/>
                <a:cs typeface="굴림"/>
              </a:rPr>
              <a:t>합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564" y="3586351"/>
            <a:ext cx="1663466" cy="12308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0794" y="3582267"/>
            <a:ext cx="1795326" cy="12973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0206" y="3594206"/>
            <a:ext cx="3966219" cy="13305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F075E12-CEAF-401A-AE4A-DA609AEFCB61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1710C29-5318-47C8-84CA-15DF2DCBAACF}"/>
              </a:ext>
            </a:extLst>
          </p:cNvPr>
          <p:cNvSpPr txBox="1">
            <a:spLocks/>
          </p:cNvSpPr>
          <p:nvPr/>
        </p:nvSpPr>
        <p:spPr>
          <a:xfrm>
            <a:off x="3530750" y="2909913"/>
            <a:ext cx="34004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rgbClr val="585858"/>
                </a:solidFill>
                <a:latin typeface="굴림"/>
                <a:ea typeface="+mj-ea"/>
                <a:cs typeface="굴림"/>
              </a:defRPr>
            </a:lvl1pPr>
          </a:lstStyle>
          <a:p>
            <a:pPr marL="38100" latinLnBrk="0">
              <a:spcBef>
                <a:spcPts val="100"/>
              </a:spcBef>
            </a:pPr>
            <a:r>
              <a:rPr lang="en-US" altLang="ko-KR" sz="12000" kern="0" spc="637" baseline="-8680">
                <a:solidFill>
                  <a:srgbClr val="014081"/>
                </a:solidFill>
                <a:latin typeface="Arial"/>
                <a:cs typeface="Arial"/>
              </a:rPr>
              <a:t>0</a:t>
            </a:r>
            <a:r>
              <a:rPr lang="en-US" altLang="ko-KR" sz="12000" kern="0" spc="-7" baseline="-8680">
                <a:solidFill>
                  <a:srgbClr val="014081"/>
                </a:solidFill>
                <a:latin typeface="Arial"/>
                <a:cs typeface="Arial"/>
              </a:rPr>
              <a:t>1</a:t>
            </a:r>
            <a:r>
              <a:rPr lang="ko-KR" altLang="en-US" sz="12000" kern="0" spc="-1904" baseline="-8680">
                <a:solidFill>
                  <a:srgbClr val="014081"/>
                </a:solidFill>
                <a:latin typeface="Arial"/>
                <a:cs typeface="Arial"/>
              </a:rPr>
              <a:t> </a:t>
            </a:r>
            <a:r>
              <a:rPr lang="ko-KR" altLang="en-US" kern="0" spc="-295"/>
              <a:t>과</a:t>
            </a:r>
            <a:r>
              <a:rPr lang="ko-KR" altLang="en-US" kern="0" spc="65"/>
              <a:t>정</a:t>
            </a:r>
            <a:r>
              <a:rPr lang="ko-KR" altLang="en-US" kern="0" spc="-665"/>
              <a:t> </a:t>
            </a:r>
            <a:r>
              <a:rPr lang="ko-KR" altLang="en-US" kern="0" spc="-295"/>
              <a:t>소</a:t>
            </a:r>
            <a:r>
              <a:rPr lang="ko-KR" altLang="en-US" kern="0" spc="65"/>
              <a:t>개</a:t>
            </a:r>
            <a:endParaRPr lang="ko-KR" altLang="en-US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8393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196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100" dirty="0">
                <a:solidFill>
                  <a:srgbClr val="014081"/>
                </a:solidFill>
                <a:latin typeface="Arial"/>
                <a:cs typeface="Arial"/>
              </a:rPr>
              <a:t>f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-65" dirty="0">
                <a:solidFill>
                  <a:srgbClr val="014081"/>
                </a:solidFill>
                <a:latin typeface="Arial"/>
                <a:cs typeface="Arial"/>
              </a:rPr>
              <a:t>o</a:t>
            </a:r>
            <a:r>
              <a:rPr sz="2000" b="1" spc="-15" dirty="0">
                <a:solidFill>
                  <a:srgbClr val="014081"/>
                </a:solidFill>
                <a:latin typeface="Arial"/>
                <a:cs typeface="Arial"/>
              </a:rPr>
              <a:t>a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6439535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spc="-190" dirty="0">
                <a:latin typeface="굴림"/>
                <a:cs typeface="굴림"/>
              </a:rPr>
              <a:t>형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55" dirty="0">
                <a:latin typeface="굴림"/>
                <a:cs typeface="굴림"/>
              </a:rPr>
              <a:t>f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100" dirty="0">
                <a:latin typeface="굴림"/>
                <a:cs typeface="굴림"/>
              </a:rPr>
              <a:t>o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937894" lvl="1" indent="-46926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937894" algn="l"/>
                <a:tab pos="938530" algn="l"/>
              </a:tabLst>
            </a:pPr>
            <a:r>
              <a:rPr sz="2000" spc="-180" dirty="0">
                <a:latin typeface="굴림"/>
                <a:cs typeface="굴림"/>
              </a:rPr>
              <a:t>소수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숫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  <a:p>
            <a:pPr marL="937894" lvl="1" indent="-469265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937894" algn="l"/>
                <a:tab pos="938530" algn="l"/>
              </a:tabLst>
            </a:pPr>
            <a:r>
              <a:rPr sz="2000" spc="-180" dirty="0">
                <a:latin typeface="굴림"/>
                <a:cs typeface="굴림"/>
              </a:rPr>
              <a:t>지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표</a:t>
            </a:r>
            <a:r>
              <a:rPr sz="2000" dirty="0">
                <a:latin typeface="굴림"/>
                <a:cs typeface="굴림"/>
              </a:rPr>
              <a:t>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spc="-185" dirty="0">
                <a:latin typeface="굴림"/>
                <a:cs typeface="굴림"/>
              </a:rPr>
              <a:t>능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937894" lvl="1" indent="-46926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937894" algn="l"/>
                <a:tab pos="938530" algn="l"/>
              </a:tabLst>
            </a:pPr>
            <a:r>
              <a:rPr sz="2000" spc="-90" dirty="0">
                <a:latin typeface="굴림"/>
                <a:cs typeface="굴림"/>
              </a:rPr>
              <a:t>내장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함수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30" dirty="0">
                <a:latin typeface="굴림"/>
                <a:cs typeface="굴림"/>
              </a:rPr>
              <a:t>float()를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활용해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55" dirty="0">
                <a:latin typeface="굴림"/>
                <a:cs typeface="굴림"/>
              </a:rPr>
              <a:t>실수자료형으로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변경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가능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3768" y="4234189"/>
            <a:ext cx="2018595" cy="13303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6501" y="4221757"/>
            <a:ext cx="1885195" cy="13304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7181" y="4195874"/>
            <a:ext cx="1812060" cy="13306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646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95" dirty="0">
                <a:solidFill>
                  <a:srgbClr val="014081"/>
                </a:solidFill>
                <a:latin typeface="Arial"/>
                <a:cs typeface="Arial"/>
              </a:rPr>
              <a:t>c</a:t>
            </a:r>
            <a:r>
              <a:rPr sz="2000" b="1" spc="-50" dirty="0">
                <a:solidFill>
                  <a:srgbClr val="014081"/>
                </a:solidFill>
                <a:latin typeface="Arial"/>
                <a:cs typeface="Arial"/>
              </a:rPr>
              <a:t>o</a:t>
            </a:r>
            <a:r>
              <a:rPr sz="2000" b="1" spc="15" dirty="0">
                <a:solidFill>
                  <a:srgbClr val="014081"/>
                </a:solidFill>
                <a:latin typeface="Arial"/>
                <a:cs typeface="Arial"/>
              </a:rPr>
              <a:t>m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p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spc="-60" dirty="0">
                <a:solidFill>
                  <a:srgbClr val="014081"/>
                </a:solidFill>
                <a:latin typeface="Arial"/>
                <a:cs typeface="Arial"/>
              </a:rPr>
              <a:t>x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3585210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복소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spc="-190" dirty="0">
                <a:latin typeface="굴림"/>
                <a:cs typeface="굴림"/>
              </a:rPr>
              <a:t>형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70" dirty="0">
                <a:latin typeface="굴림"/>
                <a:cs typeface="굴림"/>
              </a:rPr>
              <a:t>e</a:t>
            </a:r>
            <a:r>
              <a:rPr sz="2000" spc="15" dirty="0">
                <a:latin typeface="굴림"/>
                <a:cs typeface="굴림"/>
              </a:rPr>
              <a:t>x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실수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허수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구성</a:t>
            </a:r>
            <a:r>
              <a:rPr sz="2000" dirty="0">
                <a:latin typeface="굴림"/>
                <a:cs typeface="굴림"/>
              </a:rPr>
              <a:t>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숫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실수</a:t>
            </a:r>
            <a:r>
              <a:rPr sz="2000" dirty="0">
                <a:latin typeface="굴림"/>
                <a:cs typeface="굴림"/>
              </a:rPr>
              <a:t>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+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허수</a:t>
            </a:r>
            <a:r>
              <a:rPr sz="2000" spc="-190" dirty="0">
                <a:latin typeface="굴림"/>
                <a:cs typeface="굴림"/>
              </a:rPr>
              <a:t>부</a:t>
            </a:r>
            <a:r>
              <a:rPr sz="2000" dirty="0">
                <a:latin typeface="굴림"/>
                <a:cs typeface="굴림"/>
              </a:rPr>
              <a:t>j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439" y="4147132"/>
            <a:ext cx="2019281" cy="13639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9237" y="4147147"/>
            <a:ext cx="2093872" cy="136399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501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419481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수치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70" dirty="0">
                <a:latin typeface="굴림"/>
                <a:cs typeface="굴림"/>
              </a:rPr>
              <a:t>사칙연산(덧셈,뺄셈,곱셈,나눗셈)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0854" y="4440402"/>
            <a:ext cx="2557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85" dirty="0">
                <a:latin typeface="굴림"/>
                <a:cs typeface="굴림"/>
              </a:rPr>
              <a:t>몫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나머</a:t>
            </a:r>
            <a:r>
              <a:rPr sz="2000" spc="-190" dirty="0">
                <a:latin typeface="굴림"/>
                <a:cs typeface="굴림"/>
              </a:rPr>
              <a:t>지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지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352" y="3216348"/>
            <a:ext cx="931040" cy="6661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0694" y="3203994"/>
            <a:ext cx="897319" cy="6649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0583" y="3170995"/>
            <a:ext cx="848381" cy="6648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7143" y="3170790"/>
            <a:ext cx="927322" cy="6986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0427" y="5201309"/>
            <a:ext cx="998191" cy="6666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32669" y="5197700"/>
            <a:ext cx="985609" cy="76542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15676" y="5193812"/>
            <a:ext cx="1096605" cy="7651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501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254571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6385" marR="5080" indent="-286385" algn="r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86385" algn="l"/>
              </a:tabLst>
            </a:pPr>
            <a:r>
              <a:rPr sz="2000" spc="-180" dirty="0">
                <a:latin typeface="굴림"/>
                <a:cs typeface="굴림"/>
              </a:rPr>
              <a:t>수치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342265" marR="18415" lvl="1" indent="-342265" algn="r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000" spc="-180" dirty="0">
                <a:latin typeface="굴림"/>
                <a:cs typeface="굴림"/>
              </a:rPr>
              <a:t>복합대</a:t>
            </a:r>
            <a:r>
              <a:rPr sz="2000" dirty="0">
                <a:latin typeface="굴림"/>
                <a:cs typeface="굴림"/>
              </a:rPr>
              <a:t>입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연산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0854" y="4440402"/>
            <a:ext cx="18440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80" dirty="0">
                <a:latin typeface="굴림"/>
                <a:cs typeface="굴림"/>
              </a:rPr>
              <a:t>내장함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4335" y="3170780"/>
            <a:ext cx="1238166" cy="11312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9312" y="3128182"/>
            <a:ext cx="1130473" cy="11320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6367" y="5226880"/>
            <a:ext cx="1172644" cy="6656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1083" y="5135661"/>
            <a:ext cx="1449523" cy="6984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5017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수치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254571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6385" marR="5080" indent="-286385" algn="r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86385" algn="l"/>
              </a:tabLst>
            </a:pPr>
            <a:r>
              <a:rPr sz="2000" spc="-180" dirty="0">
                <a:latin typeface="굴림"/>
                <a:cs typeface="굴림"/>
              </a:rPr>
              <a:t>수치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342265" marR="59690" lvl="1" indent="-342265" algn="r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000" spc="25" dirty="0">
                <a:latin typeface="굴림"/>
                <a:cs typeface="굴림"/>
              </a:rPr>
              <a:t>M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h</a:t>
            </a:r>
            <a:r>
              <a:rPr sz="2000" spc="-17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7819" y="2580028"/>
            <a:ext cx="1416842" cy="4007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9992" y="3524146"/>
            <a:ext cx="2192843" cy="8647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1166" y="3469582"/>
            <a:ext cx="2388794" cy="8985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0018" y="3061589"/>
            <a:ext cx="1775040" cy="268521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635161" y="5044770"/>
            <a:ext cx="3247390" cy="688975"/>
          </a:xfrm>
          <a:custGeom>
            <a:avLst/>
            <a:gdLst/>
            <a:ahLst/>
            <a:cxnLst/>
            <a:rect l="l" t="t" r="r" b="b"/>
            <a:pathLst>
              <a:path w="3247390" h="688975">
                <a:moveTo>
                  <a:pt x="3247136" y="0"/>
                </a:moveTo>
                <a:lnTo>
                  <a:pt x="0" y="0"/>
                </a:lnTo>
                <a:lnTo>
                  <a:pt x="0" y="688479"/>
                </a:lnTo>
                <a:lnTo>
                  <a:pt x="3247136" y="688479"/>
                </a:lnTo>
                <a:lnTo>
                  <a:pt x="3247136" y="676300"/>
                </a:lnTo>
                <a:lnTo>
                  <a:pt x="25882" y="676300"/>
                </a:lnTo>
                <a:lnTo>
                  <a:pt x="13703" y="664108"/>
                </a:lnTo>
                <a:lnTo>
                  <a:pt x="25882" y="664108"/>
                </a:lnTo>
                <a:lnTo>
                  <a:pt x="25882" y="24371"/>
                </a:lnTo>
                <a:lnTo>
                  <a:pt x="13703" y="24371"/>
                </a:lnTo>
                <a:lnTo>
                  <a:pt x="25882" y="12192"/>
                </a:lnTo>
                <a:lnTo>
                  <a:pt x="3247136" y="12192"/>
                </a:lnTo>
                <a:lnTo>
                  <a:pt x="3247136" y="0"/>
                </a:lnTo>
                <a:close/>
              </a:path>
              <a:path w="3247390" h="688975">
                <a:moveTo>
                  <a:pt x="25882" y="664108"/>
                </a:moveTo>
                <a:lnTo>
                  <a:pt x="13703" y="664108"/>
                </a:lnTo>
                <a:lnTo>
                  <a:pt x="25882" y="676300"/>
                </a:lnTo>
                <a:lnTo>
                  <a:pt x="25882" y="664108"/>
                </a:lnTo>
                <a:close/>
              </a:path>
              <a:path w="3247390" h="688975">
                <a:moveTo>
                  <a:pt x="3222777" y="664108"/>
                </a:moveTo>
                <a:lnTo>
                  <a:pt x="25882" y="664108"/>
                </a:lnTo>
                <a:lnTo>
                  <a:pt x="25882" y="676300"/>
                </a:lnTo>
                <a:lnTo>
                  <a:pt x="3222777" y="676300"/>
                </a:lnTo>
                <a:lnTo>
                  <a:pt x="3222777" y="664108"/>
                </a:lnTo>
                <a:close/>
              </a:path>
              <a:path w="3247390" h="688975">
                <a:moveTo>
                  <a:pt x="3222777" y="12192"/>
                </a:moveTo>
                <a:lnTo>
                  <a:pt x="3222777" y="676300"/>
                </a:lnTo>
                <a:lnTo>
                  <a:pt x="3234956" y="664108"/>
                </a:lnTo>
                <a:lnTo>
                  <a:pt x="3247136" y="664108"/>
                </a:lnTo>
                <a:lnTo>
                  <a:pt x="3247136" y="24371"/>
                </a:lnTo>
                <a:lnTo>
                  <a:pt x="3234956" y="24371"/>
                </a:lnTo>
                <a:lnTo>
                  <a:pt x="3222777" y="12192"/>
                </a:lnTo>
                <a:close/>
              </a:path>
              <a:path w="3247390" h="688975">
                <a:moveTo>
                  <a:pt x="3247136" y="664108"/>
                </a:moveTo>
                <a:lnTo>
                  <a:pt x="3234956" y="664108"/>
                </a:lnTo>
                <a:lnTo>
                  <a:pt x="3222777" y="676300"/>
                </a:lnTo>
                <a:lnTo>
                  <a:pt x="3247136" y="676300"/>
                </a:lnTo>
                <a:lnTo>
                  <a:pt x="3247136" y="664108"/>
                </a:lnTo>
                <a:close/>
              </a:path>
              <a:path w="3247390" h="688975">
                <a:moveTo>
                  <a:pt x="25882" y="12192"/>
                </a:moveTo>
                <a:lnTo>
                  <a:pt x="13703" y="24371"/>
                </a:lnTo>
                <a:lnTo>
                  <a:pt x="25882" y="24371"/>
                </a:lnTo>
                <a:lnTo>
                  <a:pt x="25882" y="12192"/>
                </a:lnTo>
                <a:close/>
              </a:path>
              <a:path w="3247390" h="688975">
                <a:moveTo>
                  <a:pt x="3222777" y="12192"/>
                </a:moveTo>
                <a:lnTo>
                  <a:pt x="25882" y="12192"/>
                </a:lnTo>
                <a:lnTo>
                  <a:pt x="25882" y="24371"/>
                </a:lnTo>
                <a:lnTo>
                  <a:pt x="3222777" y="24371"/>
                </a:lnTo>
                <a:lnTo>
                  <a:pt x="3222777" y="12192"/>
                </a:lnTo>
                <a:close/>
              </a:path>
              <a:path w="3247390" h="688975">
                <a:moveTo>
                  <a:pt x="3247136" y="12192"/>
                </a:moveTo>
                <a:lnTo>
                  <a:pt x="3222777" y="12192"/>
                </a:lnTo>
                <a:lnTo>
                  <a:pt x="3234956" y="24371"/>
                </a:lnTo>
                <a:lnTo>
                  <a:pt x="3247136" y="24371"/>
                </a:lnTo>
                <a:lnTo>
                  <a:pt x="3247136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42094" y="5148567"/>
            <a:ext cx="22517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b</a:t>
            </a:r>
            <a:r>
              <a:rPr sz="1400" b="1" spc="-110" dirty="0">
                <a:latin typeface="Arial"/>
                <a:cs typeface="Arial"/>
              </a:rPr>
              <a:t> </a:t>
            </a:r>
            <a:r>
              <a:rPr sz="1400" b="1" spc="-90" dirty="0">
                <a:latin typeface="굴림"/>
                <a:cs typeface="굴림"/>
              </a:rPr>
              <a:t>키</a:t>
            </a:r>
            <a:r>
              <a:rPr sz="1400" b="1" spc="30" dirty="0">
                <a:latin typeface="굴림"/>
                <a:cs typeface="굴림"/>
              </a:rPr>
              <a:t>를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눌</a:t>
            </a:r>
            <a:r>
              <a:rPr sz="1400" b="1" spc="30" dirty="0">
                <a:latin typeface="굴림"/>
                <a:cs typeface="굴림"/>
              </a:rPr>
              <a:t>러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활</a:t>
            </a:r>
            <a:r>
              <a:rPr sz="1400" b="1" spc="30" dirty="0">
                <a:latin typeface="굴림"/>
                <a:cs typeface="굴림"/>
              </a:rPr>
              <a:t>용</a:t>
            </a:r>
            <a:endParaRPr sz="1400">
              <a:latin typeface="굴림"/>
              <a:cs typeface="굴림"/>
            </a:endParaRPr>
          </a:p>
          <a:p>
            <a:pPr algn="ctr">
              <a:lnSpc>
                <a:spcPct val="100000"/>
              </a:lnSpc>
            </a:pPr>
            <a:r>
              <a:rPr sz="1400" b="1" spc="30" dirty="0">
                <a:latin typeface="굴림"/>
                <a:cs typeface="굴림"/>
              </a:rPr>
              <a:t>할</a:t>
            </a:r>
            <a:r>
              <a:rPr sz="1400" b="1" spc="-245" dirty="0">
                <a:latin typeface="굴림"/>
                <a:cs typeface="굴림"/>
              </a:rPr>
              <a:t> </a:t>
            </a:r>
            <a:r>
              <a:rPr sz="1400" b="1" spc="30" dirty="0">
                <a:latin typeface="굴림"/>
                <a:cs typeface="굴림"/>
              </a:rPr>
              <a:t>수</a:t>
            </a:r>
            <a:r>
              <a:rPr sz="1400" b="1" spc="-23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있</a:t>
            </a:r>
            <a:r>
              <a:rPr sz="1400" b="1" spc="30" dirty="0">
                <a:latin typeface="굴림"/>
                <a:cs typeface="굴림"/>
              </a:rPr>
              <a:t>는</a:t>
            </a:r>
            <a:r>
              <a:rPr sz="1400" b="1" spc="-26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함</a:t>
            </a:r>
            <a:r>
              <a:rPr sz="1400" b="1" spc="30" dirty="0">
                <a:latin typeface="굴림"/>
                <a:cs typeface="굴림"/>
              </a:rPr>
              <a:t>수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목</a:t>
            </a:r>
            <a:r>
              <a:rPr sz="1400" b="1" spc="30" dirty="0">
                <a:latin typeface="굴림"/>
                <a:cs typeface="굴림"/>
              </a:rPr>
              <a:t>록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확</a:t>
            </a:r>
            <a:r>
              <a:rPr sz="1400" b="1" spc="30" dirty="0">
                <a:latin typeface="굴림"/>
                <a:cs typeface="굴림"/>
              </a:rPr>
              <a:t>인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가</a:t>
            </a:r>
            <a:r>
              <a:rPr sz="1400" b="1" spc="30" dirty="0">
                <a:latin typeface="굴림"/>
                <a:cs typeface="굴림"/>
              </a:rPr>
              <a:t>능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68504" y="5256491"/>
            <a:ext cx="790575" cy="76200"/>
          </a:xfrm>
          <a:custGeom>
            <a:avLst/>
            <a:gdLst/>
            <a:ahLst/>
            <a:cxnLst/>
            <a:rect l="l" t="t" r="r" b="b"/>
            <a:pathLst>
              <a:path w="790575" h="76200">
                <a:moveTo>
                  <a:pt x="713968" y="0"/>
                </a:moveTo>
                <a:lnTo>
                  <a:pt x="713968" y="76161"/>
                </a:lnTo>
                <a:lnTo>
                  <a:pt x="783998" y="41135"/>
                </a:lnTo>
                <a:lnTo>
                  <a:pt x="727671" y="41135"/>
                </a:lnTo>
                <a:lnTo>
                  <a:pt x="727671" y="35039"/>
                </a:lnTo>
                <a:lnTo>
                  <a:pt x="784000" y="35039"/>
                </a:lnTo>
                <a:lnTo>
                  <a:pt x="713968" y="0"/>
                </a:lnTo>
                <a:close/>
              </a:path>
              <a:path w="790575" h="76200">
                <a:moveTo>
                  <a:pt x="713968" y="35039"/>
                </a:moveTo>
                <a:lnTo>
                  <a:pt x="0" y="35039"/>
                </a:lnTo>
                <a:lnTo>
                  <a:pt x="0" y="41135"/>
                </a:lnTo>
                <a:lnTo>
                  <a:pt x="713968" y="41135"/>
                </a:lnTo>
                <a:lnTo>
                  <a:pt x="713968" y="35039"/>
                </a:lnTo>
                <a:close/>
              </a:path>
              <a:path w="790575" h="76200">
                <a:moveTo>
                  <a:pt x="784000" y="35039"/>
                </a:moveTo>
                <a:lnTo>
                  <a:pt x="727671" y="35039"/>
                </a:lnTo>
                <a:lnTo>
                  <a:pt x="727671" y="41135"/>
                </a:lnTo>
                <a:lnTo>
                  <a:pt x="783998" y="41135"/>
                </a:lnTo>
                <a:lnTo>
                  <a:pt x="790092" y="38087"/>
                </a:lnTo>
                <a:lnTo>
                  <a:pt x="784000" y="350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5955665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spc="-185" dirty="0">
                <a:latin typeface="굴림"/>
                <a:cs typeface="굴림"/>
              </a:rPr>
              <a:t>자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구성</a:t>
            </a:r>
            <a:r>
              <a:rPr sz="2000" dirty="0">
                <a:latin typeface="굴림"/>
                <a:cs typeface="굴림"/>
              </a:rPr>
              <a:t>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문자들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집</a:t>
            </a:r>
            <a:r>
              <a:rPr sz="2000" dirty="0">
                <a:latin typeface="굴림"/>
                <a:cs typeface="굴림"/>
              </a:rPr>
              <a:t>합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큰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따옴</a:t>
            </a:r>
            <a:r>
              <a:rPr sz="2000" spc="-190" dirty="0">
                <a:latin typeface="굴림"/>
                <a:cs typeface="굴림"/>
              </a:rPr>
              <a:t>표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따옴</a:t>
            </a:r>
            <a:r>
              <a:rPr sz="2000" spc="-190" dirty="0">
                <a:latin typeface="굴림"/>
                <a:cs typeface="굴림"/>
              </a:rPr>
              <a:t>표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275" dirty="0">
                <a:latin typeface="굴림"/>
                <a:cs typeface="굴림"/>
              </a:rPr>
              <a:t>’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8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가능하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내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021" y="3860184"/>
            <a:ext cx="1691550" cy="13216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7742" y="3859288"/>
            <a:ext cx="2319009" cy="13314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5540" y="3880322"/>
            <a:ext cx="1792019" cy="15300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3599179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안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따옴표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넣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방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이스케이</a:t>
            </a:r>
            <a:r>
              <a:rPr sz="2000" dirty="0">
                <a:latin typeface="굴림"/>
                <a:cs typeface="굴림"/>
              </a:rPr>
              <a:t>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spc="-185" dirty="0">
                <a:latin typeface="굴림"/>
                <a:cs typeface="굴림"/>
              </a:rPr>
              <a:t>용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55" dirty="0">
                <a:latin typeface="굴림"/>
                <a:cs typeface="굴림"/>
              </a:rPr>
              <a:t>\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따옴표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다르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131" y="4234190"/>
            <a:ext cx="1636621" cy="9312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9082" y="4238526"/>
            <a:ext cx="1836439" cy="8980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7508" y="4224866"/>
            <a:ext cx="1840757" cy="8988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0228" y="4238487"/>
            <a:ext cx="2047804" cy="8977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3599179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문장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표현하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방</a:t>
            </a:r>
            <a:r>
              <a:rPr sz="2000" dirty="0">
                <a:latin typeface="굴림"/>
                <a:cs typeface="굴림"/>
              </a:rPr>
              <a:t>법</a:t>
            </a:r>
            <a:endParaRPr sz="20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이스케이</a:t>
            </a:r>
            <a:r>
              <a:rPr sz="2000" dirty="0">
                <a:latin typeface="굴림"/>
                <a:cs typeface="굴림"/>
              </a:rPr>
              <a:t>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spc="-185" dirty="0">
                <a:latin typeface="굴림"/>
                <a:cs typeface="굴림"/>
              </a:rPr>
              <a:t>자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55" dirty="0">
                <a:latin typeface="굴림"/>
                <a:cs typeface="굴림"/>
              </a:rPr>
              <a:t>\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8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따옴표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7512" y="2023683"/>
            <a:ext cx="2146761" cy="8658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7679" y="4125572"/>
            <a:ext cx="5456317" cy="13306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8756" y="4101379"/>
            <a:ext cx="2135517" cy="176159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214185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spc="-185" dirty="0">
                <a:latin typeface="굴림"/>
                <a:cs typeface="굴림"/>
              </a:rPr>
              <a:t>산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55" dirty="0">
                <a:latin typeface="굴림"/>
                <a:cs typeface="굴림"/>
              </a:rPr>
              <a:t>+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0854" y="4440402"/>
            <a:ext cx="1649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spc="-185" dirty="0">
                <a:latin typeface="굴림"/>
                <a:cs typeface="굴림"/>
              </a:rPr>
              <a:t>산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80" dirty="0">
                <a:latin typeface="굴림"/>
                <a:cs typeface="굴림"/>
              </a:rPr>
              <a:t>*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0420" y="2750413"/>
            <a:ext cx="1757288" cy="11315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3602" y="3128250"/>
            <a:ext cx="1096986" cy="6666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1958" y="3103831"/>
            <a:ext cx="1146570" cy="69944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382632" y="3334245"/>
            <a:ext cx="467359" cy="285115"/>
          </a:xfrm>
          <a:custGeom>
            <a:avLst/>
            <a:gdLst/>
            <a:ahLst/>
            <a:cxnLst/>
            <a:rect l="l" t="t" r="r" b="b"/>
            <a:pathLst>
              <a:path w="467360" h="285114">
                <a:moveTo>
                  <a:pt x="141566" y="0"/>
                </a:moveTo>
                <a:lnTo>
                  <a:pt x="0" y="143179"/>
                </a:lnTo>
                <a:lnTo>
                  <a:pt x="141566" y="284835"/>
                </a:lnTo>
                <a:lnTo>
                  <a:pt x="141566" y="254368"/>
                </a:lnTo>
                <a:lnTo>
                  <a:pt x="117221" y="254368"/>
                </a:lnTo>
                <a:lnTo>
                  <a:pt x="117221" y="224192"/>
                </a:lnTo>
                <a:lnTo>
                  <a:pt x="44387" y="152311"/>
                </a:lnTo>
                <a:lnTo>
                  <a:pt x="25869" y="152311"/>
                </a:lnTo>
                <a:lnTo>
                  <a:pt x="25869" y="134035"/>
                </a:lnTo>
                <a:lnTo>
                  <a:pt x="44136" y="134035"/>
                </a:lnTo>
                <a:lnTo>
                  <a:pt x="117221" y="60918"/>
                </a:lnTo>
                <a:lnTo>
                  <a:pt x="117221" y="30454"/>
                </a:lnTo>
                <a:lnTo>
                  <a:pt x="141566" y="30454"/>
                </a:lnTo>
                <a:lnTo>
                  <a:pt x="141566" y="0"/>
                </a:lnTo>
                <a:close/>
              </a:path>
              <a:path w="467360" h="285114">
                <a:moveTo>
                  <a:pt x="324256" y="198005"/>
                </a:moveTo>
                <a:lnTo>
                  <a:pt x="324256" y="284835"/>
                </a:lnTo>
                <a:lnTo>
                  <a:pt x="355032" y="254368"/>
                </a:lnTo>
                <a:lnTo>
                  <a:pt x="350126" y="254368"/>
                </a:lnTo>
                <a:lnTo>
                  <a:pt x="328815" y="245224"/>
                </a:lnTo>
                <a:lnTo>
                  <a:pt x="350126" y="223903"/>
                </a:lnTo>
                <a:lnTo>
                  <a:pt x="350126" y="211721"/>
                </a:lnTo>
                <a:lnTo>
                  <a:pt x="337959" y="211721"/>
                </a:lnTo>
                <a:lnTo>
                  <a:pt x="324256" y="198005"/>
                </a:lnTo>
                <a:close/>
              </a:path>
              <a:path w="467360" h="285114">
                <a:moveTo>
                  <a:pt x="117221" y="224192"/>
                </a:moveTo>
                <a:lnTo>
                  <a:pt x="117221" y="254368"/>
                </a:lnTo>
                <a:lnTo>
                  <a:pt x="138531" y="245224"/>
                </a:lnTo>
                <a:lnTo>
                  <a:pt x="117221" y="224192"/>
                </a:lnTo>
                <a:close/>
              </a:path>
              <a:path w="467360" h="285114">
                <a:moveTo>
                  <a:pt x="350126" y="185826"/>
                </a:moveTo>
                <a:lnTo>
                  <a:pt x="117221" y="185826"/>
                </a:lnTo>
                <a:lnTo>
                  <a:pt x="117221" y="224192"/>
                </a:lnTo>
                <a:lnTo>
                  <a:pt x="138531" y="245224"/>
                </a:lnTo>
                <a:lnTo>
                  <a:pt x="117221" y="254368"/>
                </a:lnTo>
                <a:lnTo>
                  <a:pt x="141566" y="254368"/>
                </a:lnTo>
                <a:lnTo>
                  <a:pt x="141566" y="211721"/>
                </a:lnTo>
                <a:lnTo>
                  <a:pt x="129387" y="211721"/>
                </a:lnTo>
                <a:lnTo>
                  <a:pt x="141566" y="198005"/>
                </a:lnTo>
                <a:lnTo>
                  <a:pt x="350126" y="198005"/>
                </a:lnTo>
                <a:lnTo>
                  <a:pt x="350126" y="185826"/>
                </a:lnTo>
                <a:close/>
              </a:path>
              <a:path w="467360" h="285114">
                <a:moveTo>
                  <a:pt x="350126" y="223903"/>
                </a:moveTo>
                <a:lnTo>
                  <a:pt x="328815" y="245224"/>
                </a:lnTo>
                <a:lnTo>
                  <a:pt x="350126" y="254368"/>
                </a:lnTo>
                <a:lnTo>
                  <a:pt x="350126" y="223903"/>
                </a:lnTo>
                <a:close/>
              </a:path>
              <a:path w="467360" h="285114">
                <a:moveTo>
                  <a:pt x="430882" y="143111"/>
                </a:moveTo>
                <a:lnTo>
                  <a:pt x="350126" y="223903"/>
                </a:lnTo>
                <a:lnTo>
                  <a:pt x="350126" y="254368"/>
                </a:lnTo>
                <a:lnTo>
                  <a:pt x="355032" y="254368"/>
                </a:lnTo>
                <a:lnTo>
                  <a:pt x="458123" y="152311"/>
                </a:lnTo>
                <a:lnTo>
                  <a:pt x="439953" y="152311"/>
                </a:lnTo>
                <a:lnTo>
                  <a:pt x="430882" y="143111"/>
                </a:lnTo>
                <a:close/>
              </a:path>
              <a:path w="467360" h="285114">
                <a:moveTo>
                  <a:pt x="141566" y="198005"/>
                </a:moveTo>
                <a:lnTo>
                  <a:pt x="129387" y="211721"/>
                </a:lnTo>
                <a:lnTo>
                  <a:pt x="141566" y="211721"/>
                </a:lnTo>
                <a:lnTo>
                  <a:pt x="141566" y="198005"/>
                </a:lnTo>
                <a:close/>
              </a:path>
              <a:path w="467360" h="285114">
                <a:moveTo>
                  <a:pt x="324256" y="198005"/>
                </a:moveTo>
                <a:lnTo>
                  <a:pt x="141566" y="198005"/>
                </a:lnTo>
                <a:lnTo>
                  <a:pt x="141566" y="211721"/>
                </a:lnTo>
                <a:lnTo>
                  <a:pt x="324256" y="211721"/>
                </a:lnTo>
                <a:lnTo>
                  <a:pt x="324256" y="198005"/>
                </a:lnTo>
                <a:close/>
              </a:path>
              <a:path w="467360" h="285114">
                <a:moveTo>
                  <a:pt x="350126" y="198005"/>
                </a:moveTo>
                <a:lnTo>
                  <a:pt x="324256" y="198005"/>
                </a:lnTo>
                <a:lnTo>
                  <a:pt x="337959" y="211721"/>
                </a:lnTo>
                <a:lnTo>
                  <a:pt x="350126" y="211721"/>
                </a:lnTo>
                <a:lnTo>
                  <a:pt x="350126" y="198005"/>
                </a:lnTo>
                <a:close/>
              </a:path>
              <a:path w="467360" h="285114">
                <a:moveTo>
                  <a:pt x="25869" y="134035"/>
                </a:moveTo>
                <a:lnTo>
                  <a:pt x="25869" y="152311"/>
                </a:lnTo>
                <a:lnTo>
                  <a:pt x="35065" y="143111"/>
                </a:lnTo>
                <a:lnTo>
                  <a:pt x="25869" y="134035"/>
                </a:lnTo>
                <a:close/>
              </a:path>
              <a:path w="467360" h="285114">
                <a:moveTo>
                  <a:pt x="35065" y="143111"/>
                </a:moveTo>
                <a:lnTo>
                  <a:pt x="25869" y="152311"/>
                </a:lnTo>
                <a:lnTo>
                  <a:pt x="44387" y="152311"/>
                </a:lnTo>
                <a:lnTo>
                  <a:pt x="35065" y="143111"/>
                </a:lnTo>
                <a:close/>
              </a:path>
              <a:path w="467360" h="285114">
                <a:moveTo>
                  <a:pt x="439953" y="134035"/>
                </a:moveTo>
                <a:lnTo>
                  <a:pt x="430882" y="143111"/>
                </a:lnTo>
                <a:lnTo>
                  <a:pt x="439953" y="152311"/>
                </a:lnTo>
                <a:lnTo>
                  <a:pt x="439953" y="134035"/>
                </a:lnTo>
                <a:close/>
              </a:path>
              <a:path w="467360" h="285114">
                <a:moveTo>
                  <a:pt x="458208" y="134035"/>
                </a:moveTo>
                <a:lnTo>
                  <a:pt x="439953" y="134035"/>
                </a:lnTo>
                <a:lnTo>
                  <a:pt x="439953" y="152311"/>
                </a:lnTo>
                <a:lnTo>
                  <a:pt x="458123" y="152311"/>
                </a:lnTo>
                <a:lnTo>
                  <a:pt x="467347" y="143179"/>
                </a:lnTo>
                <a:lnTo>
                  <a:pt x="458208" y="134035"/>
                </a:lnTo>
                <a:close/>
              </a:path>
              <a:path w="467360" h="285114">
                <a:moveTo>
                  <a:pt x="44136" y="134035"/>
                </a:moveTo>
                <a:lnTo>
                  <a:pt x="25869" y="134035"/>
                </a:lnTo>
                <a:lnTo>
                  <a:pt x="35065" y="143111"/>
                </a:lnTo>
                <a:lnTo>
                  <a:pt x="44136" y="134035"/>
                </a:lnTo>
                <a:close/>
              </a:path>
              <a:path w="467360" h="285114">
                <a:moveTo>
                  <a:pt x="354692" y="30454"/>
                </a:moveTo>
                <a:lnTo>
                  <a:pt x="350126" y="30454"/>
                </a:lnTo>
                <a:lnTo>
                  <a:pt x="350126" y="61211"/>
                </a:lnTo>
                <a:lnTo>
                  <a:pt x="430882" y="143111"/>
                </a:lnTo>
                <a:lnTo>
                  <a:pt x="439953" y="134035"/>
                </a:lnTo>
                <a:lnTo>
                  <a:pt x="458208" y="134035"/>
                </a:lnTo>
                <a:lnTo>
                  <a:pt x="354692" y="30454"/>
                </a:lnTo>
                <a:close/>
              </a:path>
              <a:path w="467360" h="285114">
                <a:moveTo>
                  <a:pt x="141566" y="30454"/>
                </a:moveTo>
                <a:lnTo>
                  <a:pt x="117221" y="30454"/>
                </a:lnTo>
                <a:lnTo>
                  <a:pt x="138531" y="39598"/>
                </a:lnTo>
                <a:lnTo>
                  <a:pt x="117221" y="60918"/>
                </a:lnTo>
                <a:lnTo>
                  <a:pt x="117221" y="99009"/>
                </a:lnTo>
                <a:lnTo>
                  <a:pt x="350126" y="99009"/>
                </a:lnTo>
                <a:lnTo>
                  <a:pt x="350126" y="86817"/>
                </a:lnTo>
                <a:lnTo>
                  <a:pt x="141566" y="86817"/>
                </a:lnTo>
                <a:lnTo>
                  <a:pt x="129387" y="74637"/>
                </a:lnTo>
                <a:lnTo>
                  <a:pt x="141566" y="74637"/>
                </a:lnTo>
                <a:lnTo>
                  <a:pt x="141566" y="30454"/>
                </a:lnTo>
                <a:close/>
              </a:path>
              <a:path w="467360" h="285114">
                <a:moveTo>
                  <a:pt x="141566" y="74637"/>
                </a:moveTo>
                <a:lnTo>
                  <a:pt x="129387" y="74637"/>
                </a:lnTo>
                <a:lnTo>
                  <a:pt x="141566" y="86817"/>
                </a:lnTo>
                <a:lnTo>
                  <a:pt x="141566" y="74637"/>
                </a:lnTo>
                <a:close/>
              </a:path>
              <a:path w="467360" h="285114">
                <a:moveTo>
                  <a:pt x="324256" y="74637"/>
                </a:moveTo>
                <a:lnTo>
                  <a:pt x="141566" y="74637"/>
                </a:lnTo>
                <a:lnTo>
                  <a:pt x="141566" y="86817"/>
                </a:lnTo>
                <a:lnTo>
                  <a:pt x="324256" y="86817"/>
                </a:lnTo>
                <a:lnTo>
                  <a:pt x="324256" y="74637"/>
                </a:lnTo>
                <a:close/>
              </a:path>
              <a:path w="467360" h="285114">
                <a:moveTo>
                  <a:pt x="324256" y="0"/>
                </a:moveTo>
                <a:lnTo>
                  <a:pt x="324256" y="86817"/>
                </a:lnTo>
                <a:lnTo>
                  <a:pt x="337959" y="74637"/>
                </a:lnTo>
                <a:lnTo>
                  <a:pt x="350126" y="74637"/>
                </a:lnTo>
                <a:lnTo>
                  <a:pt x="350126" y="61211"/>
                </a:lnTo>
                <a:lnTo>
                  <a:pt x="328815" y="39598"/>
                </a:lnTo>
                <a:lnTo>
                  <a:pt x="350126" y="30454"/>
                </a:lnTo>
                <a:lnTo>
                  <a:pt x="354692" y="30454"/>
                </a:lnTo>
                <a:lnTo>
                  <a:pt x="324256" y="0"/>
                </a:lnTo>
                <a:close/>
              </a:path>
              <a:path w="467360" h="285114">
                <a:moveTo>
                  <a:pt x="350126" y="74637"/>
                </a:moveTo>
                <a:lnTo>
                  <a:pt x="337959" y="74637"/>
                </a:lnTo>
                <a:lnTo>
                  <a:pt x="324256" y="86817"/>
                </a:lnTo>
                <a:lnTo>
                  <a:pt x="350126" y="86817"/>
                </a:lnTo>
                <a:lnTo>
                  <a:pt x="350126" y="74637"/>
                </a:lnTo>
                <a:close/>
              </a:path>
              <a:path w="467360" h="285114">
                <a:moveTo>
                  <a:pt x="350126" y="30454"/>
                </a:moveTo>
                <a:lnTo>
                  <a:pt x="328815" y="39598"/>
                </a:lnTo>
                <a:lnTo>
                  <a:pt x="350126" y="61211"/>
                </a:lnTo>
                <a:lnTo>
                  <a:pt x="350126" y="30454"/>
                </a:lnTo>
                <a:close/>
              </a:path>
              <a:path w="467360" h="285114">
                <a:moveTo>
                  <a:pt x="117221" y="30454"/>
                </a:moveTo>
                <a:lnTo>
                  <a:pt x="117221" y="60918"/>
                </a:lnTo>
                <a:lnTo>
                  <a:pt x="138531" y="39598"/>
                </a:lnTo>
                <a:lnTo>
                  <a:pt x="117221" y="304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0407" y="4952928"/>
            <a:ext cx="2670698" cy="6656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6558" y="4977569"/>
            <a:ext cx="897319" cy="6663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0364" y="4989479"/>
            <a:ext cx="1105460" cy="66565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362833" y="5114836"/>
            <a:ext cx="467359" cy="285115"/>
          </a:xfrm>
          <a:custGeom>
            <a:avLst/>
            <a:gdLst/>
            <a:ahLst/>
            <a:cxnLst/>
            <a:rect l="l" t="t" r="r" b="b"/>
            <a:pathLst>
              <a:path w="467360" h="285114">
                <a:moveTo>
                  <a:pt x="143103" y="0"/>
                </a:moveTo>
                <a:lnTo>
                  <a:pt x="0" y="143179"/>
                </a:lnTo>
                <a:lnTo>
                  <a:pt x="143103" y="284835"/>
                </a:lnTo>
                <a:lnTo>
                  <a:pt x="143103" y="254381"/>
                </a:lnTo>
                <a:lnTo>
                  <a:pt x="117220" y="254381"/>
                </a:lnTo>
                <a:lnTo>
                  <a:pt x="117220" y="223914"/>
                </a:lnTo>
                <a:lnTo>
                  <a:pt x="44148" y="150799"/>
                </a:lnTo>
                <a:lnTo>
                  <a:pt x="27406" y="150799"/>
                </a:lnTo>
                <a:lnTo>
                  <a:pt x="27406" y="134048"/>
                </a:lnTo>
                <a:lnTo>
                  <a:pt x="44148" y="134048"/>
                </a:lnTo>
                <a:lnTo>
                  <a:pt x="117220" y="60934"/>
                </a:lnTo>
                <a:lnTo>
                  <a:pt x="117220" y="30467"/>
                </a:lnTo>
                <a:lnTo>
                  <a:pt x="143103" y="30467"/>
                </a:lnTo>
                <a:lnTo>
                  <a:pt x="143103" y="0"/>
                </a:lnTo>
                <a:close/>
              </a:path>
              <a:path w="467360" h="285114">
                <a:moveTo>
                  <a:pt x="325780" y="198018"/>
                </a:moveTo>
                <a:lnTo>
                  <a:pt x="325780" y="284835"/>
                </a:lnTo>
                <a:lnTo>
                  <a:pt x="356218" y="254381"/>
                </a:lnTo>
                <a:lnTo>
                  <a:pt x="350138" y="254381"/>
                </a:lnTo>
                <a:lnTo>
                  <a:pt x="328828" y="245237"/>
                </a:lnTo>
                <a:lnTo>
                  <a:pt x="350138" y="223914"/>
                </a:lnTo>
                <a:lnTo>
                  <a:pt x="350138" y="211721"/>
                </a:lnTo>
                <a:lnTo>
                  <a:pt x="337959" y="211721"/>
                </a:lnTo>
                <a:lnTo>
                  <a:pt x="325780" y="198018"/>
                </a:lnTo>
                <a:close/>
              </a:path>
              <a:path w="467360" h="285114">
                <a:moveTo>
                  <a:pt x="117220" y="223914"/>
                </a:moveTo>
                <a:lnTo>
                  <a:pt x="117220" y="254381"/>
                </a:lnTo>
                <a:lnTo>
                  <a:pt x="138531" y="245237"/>
                </a:lnTo>
                <a:lnTo>
                  <a:pt x="117220" y="223914"/>
                </a:lnTo>
                <a:close/>
              </a:path>
              <a:path w="467360" h="285114">
                <a:moveTo>
                  <a:pt x="350138" y="185839"/>
                </a:moveTo>
                <a:lnTo>
                  <a:pt x="117220" y="185839"/>
                </a:lnTo>
                <a:lnTo>
                  <a:pt x="117220" y="223914"/>
                </a:lnTo>
                <a:lnTo>
                  <a:pt x="138531" y="245237"/>
                </a:lnTo>
                <a:lnTo>
                  <a:pt x="117220" y="254381"/>
                </a:lnTo>
                <a:lnTo>
                  <a:pt x="143103" y="254381"/>
                </a:lnTo>
                <a:lnTo>
                  <a:pt x="143103" y="211721"/>
                </a:lnTo>
                <a:lnTo>
                  <a:pt x="129400" y="211721"/>
                </a:lnTo>
                <a:lnTo>
                  <a:pt x="143103" y="198018"/>
                </a:lnTo>
                <a:lnTo>
                  <a:pt x="350138" y="198018"/>
                </a:lnTo>
                <a:lnTo>
                  <a:pt x="350138" y="185839"/>
                </a:lnTo>
                <a:close/>
              </a:path>
              <a:path w="467360" h="285114">
                <a:moveTo>
                  <a:pt x="350138" y="223914"/>
                </a:moveTo>
                <a:lnTo>
                  <a:pt x="328828" y="245237"/>
                </a:lnTo>
                <a:lnTo>
                  <a:pt x="350138" y="254381"/>
                </a:lnTo>
                <a:lnTo>
                  <a:pt x="350138" y="223914"/>
                </a:lnTo>
                <a:close/>
              </a:path>
              <a:path w="467360" h="285114">
                <a:moveTo>
                  <a:pt x="431582" y="142424"/>
                </a:moveTo>
                <a:lnTo>
                  <a:pt x="350138" y="223914"/>
                </a:lnTo>
                <a:lnTo>
                  <a:pt x="350138" y="254381"/>
                </a:lnTo>
                <a:lnTo>
                  <a:pt x="356218" y="254381"/>
                </a:lnTo>
                <a:lnTo>
                  <a:pt x="459744" y="150799"/>
                </a:lnTo>
                <a:lnTo>
                  <a:pt x="439953" y="150799"/>
                </a:lnTo>
                <a:lnTo>
                  <a:pt x="431582" y="142424"/>
                </a:lnTo>
                <a:close/>
              </a:path>
              <a:path w="467360" h="285114">
                <a:moveTo>
                  <a:pt x="143103" y="198018"/>
                </a:moveTo>
                <a:lnTo>
                  <a:pt x="129400" y="211721"/>
                </a:lnTo>
                <a:lnTo>
                  <a:pt x="143103" y="211721"/>
                </a:lnTo>
                <a:lnTo>
                  <a:pt x="143103" y="198018"/>
                </a:lnTo>
                <a:close/>
              </a:path>
              <a:path w="467360" h="285114">
                <a:moveTo>
                  <a:pt x="325780" y="198018"/>
                </a:moveTo>
                <a:lnTo>
                  <a:pt x="143103" y="198018"/>
                </a:lnTo>
                <a:lnTo>
                  <a:pt x="143103" y="211721"/>
                </a:lnTo>
                <a:lnTo>
                  <a:pt x="325780" y="211721"/>
                </a:lnTo>
                <a:lnTo>
                  <a:pt x="325780" y="198018"/>
                </a:lnTo>
                <a:close/>
              </a:path>
              <a:path w="467360" h="285114">
                <a:moveTo>
                  <a:pt x="350138" y="198018"/>
                </a:moveTo>
                <a:lnTo>
                  <a:pt x="325780" y="198018"/>
                </a:lnTo>
                <a:lnTo>
                  <a:pt x="337959" y="211721"/>
                </a:lnTo>
                <a:lnTo>
                  <a:pt x="350138" y="211721"/>
                </a:lnTo>
                <a:lnTo>
                  <a:pt x="350138" y="198018"/>
                </a:lnTo>
                <a:close/>
              </a:path>
              <a:path w="467360" h="285114">
                <a:moveTo>
                  <a:pt x="27406" y="134048"/>
                </a:moveTo>
                <a:lnTo>
                  <a:pt x="27406" y="150799"/>
                </a:lnTo>
                <a:lnTo>
                  <a:pt x="35777" y="142424"/>
                </a:lnTo>
                <a:lnTo>
                  <a:pt x="27406" y="134048"/>
                </a:lnTo>
                <a:close/>
              </a:path>
              <a:path w="467360" h="285114">
                <a:moveTo>
                  <a:pt x="35777" y="142424"/>
                </a:moveTo>
                <a:lnTo>
                  <a:pt x="27406" y="150799"/>
                </a:lnTo>
                <a:lnTo>
                  <a:pt x="44148" y="150799"/>
                </a:lnTo>
                <a:lnTo>
                  <a:pt x="35777" y="142424"/>
                </a:lnTo>
                <a:close/>
              </a:path>
              <a:path w="467360" h="285114">
                <a:moveTo>
                  <a:pt x="439953" y="134048"/>
                </a:moveTo>
                <a:lnTo>
                  <a:pt x="431582" y="142424"/>
                </a:lnTo>
                <a:lnTo>
                  <a:pt x="439953" y="150799"/>
                </a:lnTo>
                <a:lnTo>
                  <a:pt x="439953" y="134048"/>
                </a:lnTo>
                <a:close/>
              </a:path>
              <a:path w="467360" h="285114">
                <a:moveTo>
                  <a:pt x="458330" y="134048"/>
                </a:moveTo>
                <a:lnTo>
                  <a:pt x="439953" y="134048"/>
                </a:lnTo>
                <a:lnTo>
                  <a:pt x="439953" y="150799"/>
                </a:lnTo>
                <a:lnTo>
                  <a:pt x="459744" y="150799"/>
                </a:lnTo>
                <a:lnTo>
                  <a:pt x="467359" y="143179"/>
                </a:lnTo>
                <a:lnTo>
                  <a:pt x="458330" y="134048"/>
                </a:lnTo>
                <a:close/>
              </a:path>
              <a:path w="467360" h="285114">
                <a:moveTo>
                  <a:pt x="44148" y="134048"/>
                </a:moveTo>
                <a:lnTo>
                  <a:pt x="27406" y="134048"/>
                </a:lnTo>
                <a:lnTo>
                  <a:pt x="35777" y="142424"/>
                </a:lnTo>
                <a:lnTo>
                  <a:pt x="44148" y="134048"/>
                </a:lnTo>
                <a:close/>
              </a:path>
              <a:path w="467360" h="285114">
                <a:moveTo>
                  <a:pt x="355907" y="30467"/>
                </a:moveTo>
                <a:lnTo>
                  <a:pt x="350138" y="30467"/>
                </a:lnTo>
                <a:lnTo>
                  <a:pt x="350138" y="60934"/>
                </a:lnTo>
                <a:lnTo>
                  <a:pt x="431582" y="142424"/>
                </a:lnTo>
                <a:lnTo>
                  <a:pt x="439953" y="134048"/>
                </a:lnTo>
                <a:lnTo>
                  <a:pt x="458330" y="134048"/>
                </a:lnTo>
                <a:lnTo>
                  <a:pt x="355907" y="30467"/>
                </a:lnTo>
                <a:close/>
              </a:path>
              <a:path w="467360" h="285114">
                <a:moveTo>
                  <a:pt x="143103" y="30467"/>
                </a:moveTo>
                <a:lnTo>
                  <a:pt x="117220" y="30467"/>
                </a:lnTo>
                <a:lnTo>
                  <a:pt x="138531" y="39611"/>
                </a:lnTo>
                <a:lnTo>
                  <a:pt x="117220" y="60934"/>
                </a:lnTo>
                <a:lnTo>
                  <a:pt x="117220" y="99009"/>
                </a:lnTo>
                <a:lnTo>
                  <a:pt x="350138" y="99009"/>
                </a:lnTo>
                <a:lnTo>
                  <a:pt x="350138" y="86829"/>
                </a:lnTo>
                <a:lnTo>
                  <a:pt x="143103" y="86829"/>
                </a:lnTo>
                <a:lnTo>
                  <a:pt x="129400" y="73113"/>
                </a:lnTo>
                <a:lnTo>
                  <a:pt x="143103" y="73113"/>
                </a:lnTo>
                <a:lnTo>
                  <a:pt x="143103" y="30467"/>
                </a:lnTo>
                <a:close/>
              </a:path>
              <a:path w="467360" h="285114">
                <a:moveTo>
                  <a:pt x="143103" y="73113"/>
                </a:moveTo>
                <a:lnTo>
                  <a:pt x="129400" y="73113"/>
                </a:lnTo>
                <a:lnTo>
                  <a:pt x="143103" y="86829"/>
                </a:lnTo>
                <a:lnTo>
                  <a:pt x="143103" y="73113"/>
                </a:lnTo>
                <a:close/>
              </a:path>
              <a:path w="467360" h="285114">
                <a:moveTo>
                  <a:pt x="325780" y="73113"/>
                </a:moveTo>
                <a:lnTo>
                  <a:pt x="143103" y="73113"/>
                </a:lnTo>
                <a:lnTo>
                  <a:pt x="143103" y="86829"/>
                </a:lnTo>
                <a:lnTo>
                  <a:pt x="325780" y="86829"/>
                </a:lnTo>
                <a:lnTo>
                  <a:pt x="325780" y="73113"/>
                </a:lnTo>
                <a:close/>
              </a:path>
              <a:path w="467360" h="285114">
                <a:moveTo>
                  <a:pt x="325780" y="0"/>
                </a:moveTo>
                <a:lnTo>
                  <a:pt x="325780" y="86829"/>
                </a:lnTo>
                <a:lnTo>
                  <a:pt x="337959" y="73113"/>
                </a:lnTo>
                <a:lnTo>
                  <a:pt x="350138" y="73113"/>
                </a:lnTo>
                <a:lnTo>
                  <a:pt x="350138" y="60934"/>
                </a:lnTo>
                <a:lnTo>
                  <a:pt x="328828" y="39611"/>
                </a:lnTo>
                <a:lnTo>
                  <a:pt x="350138" y="30467"/>
                </a:lnTo>
                <a:lnTo>
                  <a:pt x="355907" y="30467"/>
                </a:lnTo>
                <a:lnTo>
                  <a:pt x="325780" y="0"/>
                </a:lnTo>
                <a:close/>
              </a:path>
              <a:path w="467360" h="285114">
                <a:moveTo>
                  <a:pt x="350138" y="73113"/>
                </a:moveTo>
                <a:lnTo>
                  <a:pt x="337959" y="73113"/>
                </a:lnTo>
                <a:lnTo>
                  <a:pt x="325780" y="86829"/>
                </a:lnTo>
                <a:lnTo>
                  <a:pt x="350138" y="86829"/>
                </a:lnTo>
                <a:lnTo>
                  <a:pt x="350138" y="73113"/>
                </a:lnTo>
                <a:close/>
              </a:path>
              <a:path w="467360" h="285114">
                <a:moveTo>
                  <a:pt x="117220" y="30467"/>
                </a:moveTo>
                <a:lnTo>
                  <a:pt x="117220" y="60934"/>
                </a:lnTo>
                <a:lnTo>
                  <a:pt x="138531" y="39611"/>
                </a:lnTo>
                <a:lnTo>
                  <a:pt x="117220" y="30467"/>
                </a:lnTo>
                <a:close/>
              </a:path>
              <a:path w="467360" h="285114">
                <a:moveTo>
                  <a:pt x="350138" y="30467"/>
                </a:moveTo>
                <a:lnTo>
                  <a:pt x="328828" y="39611"/>
                </a:lnTo>
                <a:lnTo>
                  <a:pt x="350138" y="60934"/>
                </a:lnTo>
                <a:lnTo>
                  <a:pt x="350138" y="304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268351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선</a:t>
            </a:r>
            <a:r>
              <a:rPr sz="2000" dirty="0">
                <a:latin typeface="굴림"/>
                <a:cs typeface="굴림"/>
              </a:rPr>
              <a:t>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spc="-185" dirty="0">
                <a:latin typeface="굴림"/>
                <a:cs typeface="굴림"/>
              </a:rPr>
              <a:t>산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인덱</a:t>
            </a:r>
            <a:r>
              <a:rPr sz="2000" spc="-190" dirty="0">
                <a:latin typeface="굴림"/>
                <a:cs typeface="굴림"/>
              </a:rPr>
              <a:t>싱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157152" y="3242849"/>
          <a:ext cx="6089646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문자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안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녕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하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세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요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14" dirty="0">
                          <a:latin typeface="굴림"/>
                          <a:cs typeface="굴림"/>
                        </a:rPr>
                        <a:t>인덱스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0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1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2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3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4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602" y="4549736"/>
            <a:ext cx="1596053" cy="890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6812" y="4558352"/>
            <a:ext cx="1640102" cy="86453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962980" y="4560404"/>
            <a:ext cx="3247390" cy="690245"/>
          </a:xfrm>
          <a:custGeom>
            <a:avLst/>
            <a:gdLst/>
            <a:ahLst/>
            <a:cxnLst/>
            <a:rect l="l" t="t" r="r" b="b"/>
            <a:pathLst>
              <a:path w="3247390" h="690245">
                <a:moveTo>
                  <a:pt x="3247148" y="0"/>
                </a:moveTo>
                <a:lnTo>
                  <a:pt x="0" y="0"/>
                </a:lnTo>
                <a:lnTo>
                  <a:pt x="0" y="690003"/>
                </a:lnTo>
                <a:lnTo>
                  <a:pt x="3247148" y="690003"/>
                </a:lnTo>
                <a:lnTo>
                  <a:pt x="3247148" y="677811"/>
                </a:lnTo>
                <a:lnTo>
                  <a:pt x="25882" y="677811"/>
                </a:lnTo>
                <a:lnTo>
                  <a:pt x="12179" y="664108"/>
                </a:lnTo>
                <a:lnTo>
                  <a:pt x="25882" y="664108"/>
                </a:lnTo>
                <a:lnTo>
                  <a:pt x="25882" y="25895"/>
                </a:lnTo>
                <a:lnTo>
                  <a:pt x="12179" y="25895"/>
                </a:lnTo>
                <a:lnTo>
                  <a:pt x="25882" y="12179"/>
                </a:lnTo>
                <a:lnTo>
                  <a:pt x="3247148" y="12179"/>
                </a:lnTo>
                <a:lnTo>
                  <a:pt x="3247148" y="0"/>
                </a:lnTo>
                <a:close/>
              </a:path>
              <a:path w="3247390" h="690245">
                <a:moveTo>
                  <a:pt x="25882" y="664108"/>
                </a:moveTo>
                <a:lnTo>
                  <a:pt x="12179" y="664108"/>
                </a:lnTo>
                <a:lnTo>
                  <a:pt x="25882" y="677811"/>
                </a:lnTo>
                <a:lnTo>
                  <a:pt x="25882" y="664108"/>
                </a:lnTo>
                <a:close/>
              </a:path>
              <a:path w="3247390" h="690245">
                <a:moveTo>
                  <a:pt x="3221266" y="664108"/>
                </a:moveTo>
                <a:lnTo>
                  <a:pt x="25882" y="664108"/>
                </a:lnTo>
                <a:lnTo>
                  <a:pt x="25882" y="677811"/>
                </a:lnTo>
                <a:lnTo>
                  <a:pt x="3221266" y="677811"/>
                </a:lnTo>
                <a:lnTo>
                  <a:pt x="3221266" y="664108"/>
                </a:lnTo>
                <a:close/>
              </a:path>
              <a:path w="3247390" h="690245">
                <a:moveTo>
                  <a:pt x="3221266" y="12179"/>
                </a:moveTo>
                <a:lnTo>
                  <a:pt x="3221266" y="677811"/>
                </a:lnTo>
                <a:lnTo>
                  <a:pt x="3233445" y="664108"/>
                </a:lnTo>
                <a:lnTo>
                  <a:pt x="3247148" y="664108"/>
                </a:lnTo>
                <a:lnTo>
                  <a:pt x="3247148" y="25895"/>
                </a:lnTo>
                <a:lnTo>
                  <a:pt x="3233445" y="25895"/>
                </a:lnTo>
                <a:lnTo>
                  <a:pt x="3221266" y="12179"/>
                </a:lnTo>
                <a:close/>
              </a:path>
              <a:path w="3247390" h="690245">
                <a:moveTo>
                  <a:pt x="3247148" y="664108"/>
                </a:moveTo>
                <a:lnTo>
                  <a:pt x="3233445" y="664108"/>
                </a:lnTo>
                <a:lnTo>
                  <a:pt x="3221266" y="677811"/>
                </a:lnTo>
                <a:lnTo>
                  <a:pt x="3247148" y="677811"/>
                </a:lnTo>
                <a:lnTo>
                  <a:pt x="3247148" y="664108"/>
                </a:lnTo>
                <a:close/>
              </a:path>
              <a:path w="3247390" h="690245">
                <a:moveTo>
                  <a:pt x="25882" y="12179"/>
                </a:moveTo>
                <a:lnTo>
                  <a:pt x="12179" y="25895"/>
                </a:lnTo>
                <a:lnTo>
                  <a:pt x="25882" y="25895"/>
                </a:lnTo>
                <a:lnTo>
                  <a:pt x="25882" y="12179"/>
                </a:lnTo>
                <a:close/>
              </a:path>
              <a:path w="3247390" h="690245">
                <a:moveTo>
                  <a:pt x="3221266" y="12179"/>
                </a:moveTo>
                <a:lnTo>
                  <a:pt x="25882" y="12179"/>
                </a:lnTo>
                <a:lnTo>
                  <a:pt x="25882" y="25895"/>
                </a:lnTo>
                <a:lnTo>
                  <a:pt x="3221266" y="25895"/>
                </a:lnTo>
                <a:lnTo>
                  <a:pt x="3221266" y="12179"/>
                </a:lnTo>
                <a:close/>
              </a:path>
              <a:path w="3247390" h="690245">
                <a:moveTo>
                  <a:pt x="3247148" y="12179"/>
                </a:moveTo>
                <a:lnTo>
                  <a:pt x="3221266" y="12179"/>
                </a:lnTo>
                <a:lnTo>
                  <a:pt x="3233445" y="25895"/>
                </a:lnTo>
                <a:lnTo>
                  <a:pt x="3247148" y="25895"/>
                </a:lnTo>
                <a:lnTo>
                  <a:pt x="3247148" y="121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0325" y="4665014"/>
            <a:ext cx="2767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latin typeface="굴림"/>
                <a:cs typeface="굴림"/>
              </a:rPr>
              <a:t>문자열</a:t>
            </a:r>
            <a:r>
              <a:rPr sz="1400" b="1" spc="30" dirty="0">
                <a:latin typeface="굴림"/>
                <a:cs typeface="굴림"/>
              </a:rPr>
              <a:t>은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시퀀</a:t>
            </a:r>
            <a:r>
              <a:rPr sz="1400" b="1" spc="30" dirty="0">
                <a:latin typeface="굴림"/>
                <a:cs typeface="굴림"/>
              </a:rPr>
              <a:t>스</a:t>
            </a:r>
            <a:r>
              <a:rPr sz="1400" b="1" spc="-26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자료형으</a:t>
            </a:r>
            <a:r>
              <a:rPr sz="1400" b="1" spc="30" dirty="0">
                <a:latin typeface="굴림"/>
                <a:cs typeface="굴림"/>
              </a:rPr>
              <a:t>로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인덱스</a:t>
            </a:r>
            <a:r>
              <a:rPr sz="1400" b="1" spc="15" dirty="0">
                <a:latin typeface="굴림"/>
                <a:cs typeface="굴림"/>
              </a:rPr>
              <a:t>가  </a:t>
            </a:r>
            <a:r>
              <a:rPr sz="1400" b="1" spc="-90" dirty="0">
                <a:latin typeface="굴림"/>
                <a:cs typeface="굴림"/>
              </a:rPr>
              <a:t>있</a:t>
            </a:r>
            <a:r>
              <a:rPr sz="1400" b="1" spc="-95" dirty="0">
                <a:latin typeface="굴림"/>
                <a:cs typeface="굴림"/>
              </a:rPr>
              <a:t>고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90" dirty="0">
                <a:latin typeface="굴림"/>
                <a:cs typeface="굴림"/>
              </a:rPr>
              <a:t>인덱스</a:t>
            </a:r>
            <a:r>
              <a:rPr sz="1400" b="1" spc="30" dirty="0">
                <a:latin typeface="굴림"/>
                <a:cs typeface="굴림"/>
              </a:rPr>
              <a:t>로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값</a:t>
            </a:r>
            <a:r>
              <a:rPr sz="1400" b="1" spc="30" dirty="0">
                <a:latin typeface="굴림"/>
                <a:cs typeface="굴림"/>
              </a:rPr>
              <a:t>의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접근</a:t>
            </a:r>
            <a:r>
              <a:rPr sz="1400" b="1" spc="30" dirty="0">
                <a:latin typeface="굴림"/>
                <a:cs typeface="굴림"/>
              </a:rPr>
              <a:t>이</a:t>
            </a:r>
            <a:r>
              <a:rPr sz="1400" b="1" spc="-26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가능하</a:t>
            </a:r>
            <a:r>
              <a:rPr sz="1400" b="1" spc="-100" dirty="0">
                <a:latin typeface="굴림"/>
                <a:cs typeface="굴림"/>
              </a:rPr>
              <a:t>다</a:t>
            </a:r>
            <a:r>
              <a:rPr sz="1400" b="1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8861D4C2-26CA-43CA-9B38-563B26695B6C}"/>
              </a:ext>
            </a:extLst>
          </p:cNvPr>
          <p:cNvSpPr txBox="1">
            <a:spLocks/>
          </p:cNvSpPr>
          <p:nvPr/>
        </p:nvSpPr>
        <p:spPr>
          <a:xfrm>
            <a:off x="958385" y="256626"/>
            <a:ext cx="21247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rgbClr val="585858"/>
                </a:solidFill>
                <a:latin typeface="굴림"/>
                <a:ea typeface="+mj-ea"/>
                <a:cs typeface="굴림"/>
              </a:defRPr>
            </a:lvl1pPr>
          </a:lstStyle>
          <a:p>
            <a:pPr marL="38100" latinLnBrk="0">
              <a:spcBef>
                <a:spcPts val="95"/>
              </a:spcBef>
            </a:pPr>
            <a:r>
              <a:rPr lang="en-US" altLang="ko-KR" sz="7200" b="0" kern="0" spc="315" baseline="-11574">
                <a:solidFill>
                  <a:srgbClr val="014081"/>
                </a:solidFill>
              </a:rPr>
              <a:t>0</a:t>
            </a:r>
            <a:r>
              <a:rPr lang="en-US" altLang="ko-KR" sz="7200" b="0" kern="0" spc="-7" baseline="-11574">
                <a:solidFill>
                  <a:srgbClr val="014081"/>
                </a:solidFill>
              </a:rPr>
              <a:t>1</a:t>
            </a:r>
            <a:r>
              <a:rPr lang="ko-KR" altLang="en-US" sz="7200" b="0" kern="0" spc="-1125" baseline="-11574">
                <a:solidFill>
                  <a:srgbClr val="014081"/>
                </a:solidFill>
              </a:rPr>
              <a:t> </a:t>
            </a:r>
            <a:r>
              <a:rPr lang="ko-KR" altLang="en-US" sz="2400" kern="0" spc="-180"/>
              <a:t>과</a:t>
            </a:r>
            <a:r>
              <a:rPr lang="ko-KR" altLang="en-US" sz="2400" kern="0" spc="40"/>
              <a:t>정</a:t>
            </a:r>
            <a:r>
              <a:rPr lang="ko-KR" altLang="en-US" sz="2400" kern="0" spc="-390"/>
              <a:t> </a:t>
            </a:r>
            <a:r>
              <a:rPr lang="ko-KR" altLang="en-US" sz="2400" kern="0" spc="-180"/>
              <a:t>소</a:t>
            </a:r>
            <a:r>
              <a:rPr lang="ko-KR" altLang="en-US" sz="2400" kern="0" spc="40"/>
              <a:t>개</a:t>
            </a:r>
            <a:endParaRPr lang="ko-KR" altLang="en-US" sz="2400" kern="0"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C7DE71C-C4D2-47D9-B7D8-CD7893926A40}"/>
              </a:ext>
            </a:extLst>
          </p:cNvPr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9EE78F6-BC42-4933-9381-EABBF40BE92B}"/>
              </a:ext>
            </a:extLst>
          </p:cNvPr>
          <p:cNvSpPr txBox="1"/>
          <p:nvPr/>
        </p:nvSpPr>
        <p:spPr>
          <a:xfrm>
            <a:off x="1818932" y="1466405"/>
            <a:ext cx="20961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프로그래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밍</a:t>
            </a:r>
            <a:r>
              <a:rPr sz="2000" b="1" spc="-34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언어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란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34F01DC-47AD-488F-BF7F-F1B13EE2AAD6}"/>
              </a:ext>
            </a:extLst>
          </p:cNvPr>
          <p:cNvSpPr txBox="1"/>
          <p:nvPr/>
        </p:nvSpPr>
        <p:spPr>
          <a:xfrm>
            <a:off x="1426946" y="2146935"/>
            <a:ext cx="4464050" cy="32245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중국</a:t>
            </a:r>
            <a:r>
              <a:rPr sz="2000" spc="-190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일본</a:t>
            </a:r>
            <a:r>
              <a:rPr sz="2000" spc="-190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한국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…</a:t>
            </a:r>
            <a:endParaRPr sz="20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소통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단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dirty="0">
                <a:latin typeface="굴림"/>
                <a:cs typeface="굴림"/>
              </a:rPr>
              <a:t>밍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?</a:t>
            </a:r>
            <a:endParaRPr sz="2000">
              <a:latin typeface="굴림"/>
              <a:cs typeface="굴림"/>
            </a:endParaRPr>
          </a:p>
          <a:p>
            <a:pPr marL="13843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컴퓨터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소통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단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22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컴퓨터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와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소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통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명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령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일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을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시키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기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위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함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3F3E837-E15F-4871-9C79-56FDA17B26E9}"/>
              </a:ext>
            </a:extLst>
          </p:cNvPr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135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344106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범</a:t>
            </a:r>
            <a:r>
              <a:rPr sz="2000" dirty="0">
                <a:latin typeface="굴림"/>
                <a:cs typeface="굴림"/>
              </a:rPr>
              <a:t>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선</a:t>
            </a:r>
            <a:r>
              <a:rPr sz="2000" dirty="0">
                <a:latin typeface="굴림"/>
                <a:cs typeface="굴림"/>
              </a:rPr>
              <a:t>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spc="-185" dirty="0">
                <a:latin typeface="굴림"/>
                <a:cs typeface="굴림"/>
              </a:rPr>
              <a:t>산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슬라이</a:t>
            </a:r>
            <a:r>
              <a:rPr sz="2000" spc="-190" dirty="0">
                <a:latin typeface="굴림"/>
                <a:cs typeface="굴림"/>
              </a:rPr>
              <a:t>싱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157152" y="3242849"/>
          <a:ext cx="6089646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문자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안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녕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하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세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굴림"/>
                          <a:cs typeface="굴림"/>
                        </a:rPr>
                        <a:t>요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14" dirty="0">
                          <a:latin typeface="굴림"/>
                          <a:cs typeface="굴림"/>
                        </a:rPr>
                        <a:t>인덱스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0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1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2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3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4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5287" y="4611256"/>
            <a:ext cx="1662180" cy="898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7130" y="4599357"/>
            <a:ext cx="1848628" cy="89886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226352" y="4566500"/>
            <a:ext cx="3247390" cy="690245"/>
          </a:xfrm>
          <a:custGeom>
            <a:avLst/>
            <a:gdLst/>
            <a:ahLst/>
            <a:cxnLst/>
            <a:rect l="l" t="t" r="r" b="b"/>
            <a:pathLst>
              <a:path w="3247390" h="690245">
                <a:moveTo>
                  <a:pt x="3247135" y="0"/>
                </a:moveTo>
                <a:lnTo>
                  <a:pt x="0" y="0"/>
                </a:lnTo>
                <a:lnTo>
                  <a:pt x="0" y="689990"/>
                </a:lnTo>
                <a:lnTo>
                  <a:pt x="3247135" y="689990"/>
                </a:lnTo>
                <a:lnTo>
                  <a:pt x="3247135" y="677811"/>
                </a:lnTo>
                <a:lnTo>
                  <a:pt x="25869" y="677811"/>
                </a:lnTo>
                <a:lnTo>
                  <a:pt x="12179" y="665619"/>
                </a:lnTo>
                <a:lnTo>
                  <a:pt x="25869" y="665619"/>
                </a:lnTo>
                <a:lnTo>
                  <a:pt x="25869" y="25895"/>
                </a:lnTo>
                <a:lnTo>
                  <a:pt x="12179" y="25895"/>
                </a:lnTo>
                <a:lnTo>
                  <a:pt x="25869" y="13703"/>
                </a:lnTo>
                <a:lnTo>
                  <a:pt x="3247135" y="13703"/>
                </a:lnTo>
                <a:lnTo>
                  <a:pt x="3247135" y="0"/>
                </a:lnTo>
                <a:close/>
              </a:path>
              <a:path w="3247390" h="690245">
                <a:moveTo>
                  <a:pt x="25869" y="665619"/>
                </a:moveTo>
                <a:lnTo>
                  <a:pt x="12179" y="665619"/>
                </a:lnTo>
                <a:lnTo>
                  <a:pt x="25869" y="677811"/>
                </a:lnTo>
                <a:lnTo>
                  <a:pt x="25869" y="665619"/>
                </a:lnTo>
                <a:close/>
              </a:path>
              <a:path w="3247390" h="690245">
                <a:moveTo>
                  <a:pt x="3221253" y="665619"/>
                </a:moveTo>
                <a:lnTo>
                  <a:pt x="25869" y="665619"/>
                </a:lnTo>
                <a:lnTo>
                  <a:pt x="25869" y="677811"/>
                </a:lnTo>
                <a:lnTo>
                  <a:pt x="3221253" y="677811"/>
                </a:lnTo>
                <a:lnTo>
                  <a:pt x="3221253" y="665619"/>
                </a:lnTo>
                <a:close/>
              </a:path>
              <a:path w="3247390" h="690245">
                <a:moveTo>
                  <a:pt x="3221253" y="13703"/>
                </a:moveTo>
                <a:lnTo>
                  <a:pt x="3221253" y="677811"/>
                </a:lnTo>
                <a:lnTo>
                  <a:pt x="3234956" y="665619"/>
                </a:lnTo>
                <a:lnTo>
                  <a:pt x="3247135" y="665619"/>
                </a:lnTo>
                <a:lnTo>
                  <a:pt x="3247135" y="25895"/>
                </a:lnTo>
                <a:lnTo>
                  <a:pt x="3234956" y="25895"/>
                </a:lnTo>
                <a:lnTo>
                  <a:pt x="3221253" y="13703"/>
                </a:lnTo>
                <a:close/>
              </a:path>
              <a:path w="3247390" h="690245">
                <a:moveTo>
                  <a:pt x="3247135" y="665619"/>
                </a:moveTo>
                <a:lnTo>
                  <a:pt x="3234956" y="665619"/>
                </a:lnTo>
                <a:lnTo>
                  <a:pt x="3221253" y="677811"/>
                </a:lnTo>
                <a:lnTo>
                  <a:pt x="3247135" y="677811"/>
                </a:lnTo>
                <a:lnTo>
                  <a:pt x="3247135" y="665619"/>
                </a:lnTo>
                <a:close/>
              </a:path>
              <a:path w="3247390" h="690245">
                <a:moveTo>
                  <a:pt x="25869" y="13703"/>
                </a:moveTo>
                <a:lnTo>
                  <a:pt x="12179" y="25895"/>
                </a:lnTo>
                <a:lnTo>
                  <a:pt x="25869" y="25895"/>
                </a:lnTo>
                <a:lnTo>
                  <a:pt x="25869" y="13703"/>
                </a:lnTo>
                <a:close/>
              </a:path>
              <a:path w="3247390" h="690245">
                <a:moveTo>
                  <a:pt x="3221253" y="13703"/>
                </a:moveTo>
                <a:lnTo>
                  <a:pt x="25869" y="13703"/>
                </a:lnTo>
                <a:lnTo>
                  <a:pt x="25869" y="25895"/>
                </a:lnTo>
                <a:lnTo>
                  <a:pt x="3221253" y="25895"/>
                </a:lnTo>
                <a:lnTo>
                  <a:pt x="3221253" y="13703"/>
                </a:lnTo>
                <a:close/>
              </a:path>
              <a:path w="3247390" h="690245">
                <a:moveTo>
                  <a:pt x="3247135" y="13703"/>
                </a:moveTo>
                <a:lnTo>
                  <a:pt x="3221253" y="13703"/>
                </a:lnTo>
                <a:lnTo>
                  <a:pt x="3234956" y="25895"/>
                </a:lnTo>
                <a:lnTo>
                  <a:pt x="3247135" y="25895"/>
                </a:lnTo>
                <a:lnTo>
                  <a:pt x="3247135" y="137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17500" y="4778159"/>
            <a:ext cx="2261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굴림"/>
                <a:cs typeface="굴림"/>
              </a:rPr>
              <a:t>변수</a:t>
            </a:r>
            <a:r>
              <a:rPr sz="1400" b="1" spc="-70" dirty="0">
                <a:latin typeface="Arial"/>
                <a:cs typeface="Arial"/>
              </a:rPr>
              <a:t>[</a:t>
            </a:r>
            <a:r>
              <a:rPr sz="1400" b="1" spc="-70" dirty="0">
                <a:latin typeface="굴림"/>
                <a:cs typeface="굴림"/>
              </a:rPr>
              <a:t>시작</a:t>
            </a:r>
            <a:r>
              <a:rPr sz="1400" b="1" spc="-70" dirty="0">
                <a:latin typeface="Arial"/>
                <a:cs typeface="Arial"/>
              </a:rPr>
              <a:t>(</a:t>
            </a:r>
            <a:r>
              <a:rPr sz="1400" b="1" spc="-70" dirty="0">
                <a:latin typeface="굴림"/>
                <a:cs typeface="굴림"/>
              </a:rPr>
              <a:t>이상</a:t>
            </a:r>
            <a:r>
              <a:rPr sz="1400" b="1" spc="-70" dirty="0">
                <a:latin typeface="Arial"/>
                <a:cs typeface="Arial"/>
              </a:rPr>
              <a:t>):</a:t>
            </a:r>
            <a:r>
              <a:rPr sz="1400" b="1" spc="-70" dirty="0">
                <a:latin typeface="굴림"/>
                <a:cs typeface="굴림"/>
              </a:rPr>
              <a:t>끝</a:t>
            </a:r>
            <a:r>
              <a:rPr sz="1400" b="1" spc="-70" dirty="0">
                <a:latin typeface="Arial"/>
                <a:cs typeface="Arial"/>
              </a:rPr>
              <a:t>(</a:t>
            </a:r>
            <a:r>
              <a:rPr sz="1400" b="1" spc="-70" dirty="0">
                <a:latin typeface="굴림"/>
                <a:cs typeface="굴림"/>
              </a:rPr>
              <a:t>미만</a:t>
            </a:r>
            <a:r>
              <a:rPr sz="1400" b="1" spc="-70" dirty="0">
                <a:latin typeface="Arial"/>
                <a:cs typeface="Arial"/>
              </a:rPr>
              <a:t>):</a:t>
            </a:r>
            <a:r>
              <a:rPr sz="1400" b="1" spc="-70" dirty="0">
                <a:latin typeface="굴림"/>
                <a:cs typeface="굴림"/>
              </a:rPr>
              <a:t>스텝</a:t>
            </a:r>
            <a:r>
              <a:rPr sz="1400" b="1" spc="-70" dirty="0">
                <a:latin typeface="Arial"/>
                <a:cs typeface="Arial"/>
              </a:rPr>
              <a:t>]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2069464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</a:t>
            </a:r>
            <a:r>
              <a:rPr sz="2000" dirty="0">
                <a:latin typeface="굴림"/>
                <a:cs typeface="굴림"/>
              </a:rPr>
              <a:t>산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연산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191" y="3616743"/>
            <a:ext cx="1836682" cy="12083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4260" y="3578714"/>
            <a:ext cx="2112237" cy="16659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7601" y="3569195"/>
            <a:ext cx="2664824" cy="119950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8227059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  <a:p>
            <a:pPr marL="811530" marR="5080" lvl="1" indent="-342900">
              <a:lnSpc>
                <a:spcPct val="149900"/>
              </a:lnSpc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35" dirty="0">
                <a:latin typeface="굴림"/>
                <a:cs typeface="굴림"/>
              </a:rPr>
              <a:t>파이썬의 </a:t>
            </a:r>
            <a:r>
              <a:rPr sz="2000" spc="-120" dirty="0">
                <a:latin typeface="굴림"/>
                <a:cs typeface="굴림"/>
              </a:rPr>
              <a:t>문자열 </a:t>
            </a:r>
            <a:r>
              <a:rPr sz="2000" spc="-135" dirty="0">
                <a:latin typeface="굴림"/>
                <a:cs typeface="굴림"/>
              </a:rPr>
              <a:t>자료형은 </a:t>
            </a:r>
            <a:r>
              <a:rPr sz="2000" spc="-120" dirty="0">
                <a:solidFill>
                  <a:srgbClr val="FF0000"/>
                </a:solidFill>
                <a:latin typeface="굴림"/>
                <a:cs typeface="굴림"/>
              </a:rPr>
              <a:t>변경이 </a:t>
            </a:r>
            <a:r>
              <a:rPr sz="2000" spc="-145" dirty="0">
                <a:solidFill>
                  <a:srgbClr val="FF0000"/>
                </a:solidFill>
                <a:latin typeface="굴림"/>
                <a:cs typeface="굴림"/>
              </a:rPr>
              <a:t>불가능</a:t>
            </a:r>
            <a:r>
              <a:rPr sz="2000" spc="-145" dirty="0">
                <a:latin typeface="굴림"/>
                <a:cs typeface="굴림"/>
              </a:rPr>
              <a:t>하기 </a:t>
            </a:r>
            <a:r>
              <a:rPr sz="2000" spc="-120" dirty="0">
                <a:latin typeface="굴림"/>
                <a:cs typeface="굴림"/>
              </a:rPr>
              <a:t>때문에 </a:t>
            </a:r>
            <a:r>
              <a:rPr sz="2000" spc="-90" dirty="0">
                <a:latin typeface="굴림"/>
                <a:cs typeface="굴림"/>
              </a:rPr>
              <a:t>직접 </a:t>
            </a:r>
            <a:r>
              <a:rPr sz="2000" spc="-135" dirty="0">
                <a:latin typeface="굴림"/>
                <a:cs typeface="굴림"/>
              </a:rPr>
              <a:t>문자열을 </a:t>
            </a:r>
            <a:r>
              <a:rPr sz="2000" spc="-13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수정하는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방식이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아닌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변경된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문자를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반환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하는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방식으로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5" dirty="0">
                <a:latin typeface="굴림"/>
                <a:cs typeface="굴림"/>
              </a:rPr>
              <a:t>메소드(함수)를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사용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198" y="4218451"/>
            <a:ext cx="1892659" cy="14470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6471" y="4216608"/>
            <a:ext cx="4428013" cy="183101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624445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종류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65" dirty="0">
                <a:latin typeface="굴림"/>
                <a:cs typeface="굴림"/>
              </a:rPr>
              <a:t>p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문자열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54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문자열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소문자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-15" dirty="0">
                <a:latin typeface="굴림"/>
                <a:cs typeface="굴림"/>
              </a:rPr>
              <a:t>w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65" dirty="0">
                <a:latin typeface="굴림"/>
                <a:cs typeface="굴림"/>
              </a:rPr>
              <a:t>p</a:t>
            </a: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60" dirty="0">
                <a:latin typeface="굴림"/>
                <a:cs typeface="굴림"/>
              </a:rPr>
              <a:t>as</a:t>
            </a:r>
            <a:r>
              <a:rPr sz="2000" spc="-55" dirty="0">
                <a:latin typeface="굴림"/>
                <a:cs typeface="굴림"/>
              </a:rPr>
              <a:t>e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대문자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소문자</a:t>
            </a:r>
            <a:r>
              <a:rPr sz="2000" spc="-190" dirty="0">
                <a:latin typeface="굴림"/>
                <a:cs typeface="굴림"/>
              </a:rPr>
              <a:t>로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소문자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30" dirty="0">
                <a:latin typeface="굴림"/>
                <a:cs typeface="굴림"/>
              </a:rPr>
              <a:t>replace(‘전’,’후’):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특정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문자열을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대체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(기본은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공백)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50" dirty="0">
                <a:latin typeface="굴림"/>
                <a:cs typeface="굴림"/>
              </a:rPr>
              <a:t>join():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리스트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같은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반복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값을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하나씩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가져와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문자열로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연결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293" y="5111033"/>
            <a:ext cx="1997693" cy="9519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5335" y="5105347"/>
            <a:ext cx="2007570" cy="9808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2730" y="5231328"/>
            <a:ext cx="2208128" cy="96087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5911850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종류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30" dirty="0">
                <a:latin typeface="굴림"/>
                <a:cs typeface="굴림"/>
              </a:rPr>
              <a:t>i</a:t>
            </a:r>
            <a:r>
              <a:rPr sz="2000" spc="-55" dirty="0">
                <a:latin typeface="굴림"/>
                <a:cs typeface="굴림"/>
              </a:rPr>
              <a:t>z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7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첫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각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첫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대문자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양</a:t>
            </a:r>
            <a:r>
              <a:rPr sz="2000" dirty="0">
                <a:latin typeface="굴림"/>
                <a:cs typeface="굴림"/>
              </a:rPr>
              <a:t>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끝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잘라낸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기본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공</a:t>
            </a:r>
            <a:r>
              <a:rPr sz="2000" spc="-185" dirty="0">
                <a:latin typeface="굴림"/>
                <a:cs typeface="굴림"/>
              </a:rPr>
              <a:t>백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55" dirty="0">
                <a:latin typeface="굴림"/>
                <a:cs typeface="굴림"/>
              </a:rPr>
              <a:t>p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1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왼</a:t>
            </a:r>
            <a:r>
              <a:rPr sz="2000" dirty="0">
                <a:latin typeface="굴림"/>
                <a:cs typeface="굴림"/>
              </a:rPr>
              <a:t>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끝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잘라낸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55" dirty="0">
                <a:latin typeface="굴림"/>
                <a:cs typeface="굴림"/>
              </a:rPr>
              <a:t>p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오른</a:t>
            </a:r>
            <a:r>
              <a:rPr sz="2000" dirty="0">
                <a:latin typeface="굴림"/>
                <a:cs typeface="굴림"/>
              </a:rPr>
              <a:t>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끝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잘라낸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897" y="5199535"/>
            <a:ext cx="1732349" cy="12240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1166" y="5197794"/>
            <a:ext cx="1652729" cy="11561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1579" y="5198974"/>
            <a:ext cx="1665047" cy="12021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13071" y="5175855"/>
            <a:ext cx="1661927" cy="11847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9805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문자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열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60" dirty="0">
                <a:solidFill>
                  <a:srgbClr val="014081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8049259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종류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70" dirty="0">
                <a:latin typeface="굴림"/>
                <a:cs typeface="굴림"/>
              </a:rPr>
              <a:t>e</a:t>
            </a:r>
            <a:r>
              <a:rPr sz="2000" spc="15" dirty="0">
                <a:latin typeface="굴림"/>
                <a:cs typeface="굴림"/>
              </a:rPr>
              <a:t>x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54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인덱스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spc="-185" dirty="0">
                <a:latin typeface="굴림"/>
                <a:cs typeface="굴림"/>
              </a:rPr>
              <a:t>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에</a:t>
            </a:r>
            <a:r>
              <a:rPr sz="2000" spc="-185" dirty="0">
                <a:latin typeface="굴림"/>
                <a:cs typeface="굴림"/>
              </a:rPr>
              <a:t>러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55" dirty="0">
                <a:latin typeface="굴림"/>
                <a:cs typeface="굴림"/>
              </a:rPr>
              <a:t>f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130" dirty="0">
                <a:latin typeface="굴림"/>
                <a:cs typeface="굴림"/>
              </a:rPr>
              <a:t>()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인덱스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spc="-185" dirty="0">
                <a:latin typeface="굴림"/>
                <a:cs typeface="굴림"/>
              </a:rPr>
              <a:t>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우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430" dirty="0">
                <a:latin typeface="굴림"/>
                <a:cs typeface="굴림"/>
              </a:rPr>
              <a:t>-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dirty="0">
                <a:latin typeface="굴림"/>
                <a:cs typeface="굴림"/>
              </a:rPr>
              <a:t>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외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메소</a:t>
            </a:r>
            <a:r>
              <a:rPr sz="2000" spc="-190" dirty="0">
                <a:latin typeface="굴림"/>
                <a:cs typeface="굴림"/>
              </a:rPr>
              <a:t>드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280" dirty="0">
                <a:latin typeface="굴림"/>
                <a:cs typeface="굴림"/>
              </a:rPr>
              <a:t> </a:t>
            </a:r>
            <a:r>
              <a:rPr sz="2000" spc="-155" dirty="0">
                <a:latin typeface="굴림"/>
                <a:cs typeface="굴림"/>
              </a:rPr>
              <a:t>c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5" dirty="0">
                <a:latin typeface="굴림"/>
                <a:cs typeface="굴림"/>
              </a:rPr>
              <a:t> 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135" dirty="0">
                <a:latin typeface="굴림"/>
                <a:cs typeface="굴림"/>
              </a:rPr>
              <a:t>r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135" dirty="0">
                <a:latin typeface="굴림"/>
                <a:cs typeface="굴림"/>
              </a:rPr>
              <a:t>t</a:t>
            </a:r>
            <a:r>
              <a:rPr sz="2000" spc="5" dirty="0">
                <a:latin typeface="굴림"/>
                <a:cs typeface="굴림"/>
              </a:rPr>
              <a:t>h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50" dirty="0">
                <a:latin typeface="굴림"/>
                <a:cs typeface="굴림"/>
              </a:rPr>
              <a:t>g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145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9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35" dirty="0">
                <a:latin typeface="굴림"/>
                <a:cs typeface="굴림"/>
              </a:rPr>
              <a:t>m</a:t>
            </a:r>
            <a:r>
              <a:rPr sz="2000" spc="-60" dirty="0">
                <a:latin typeface="굴림"/>
                <a:cs typeface="굴림"/>
              </a:rPr>
              <a:t>e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65" dirty="0">
                <a:latin typeface="굴림"/>
                <a:cs typeface="굴림"/>
              </a:rPr>
              <a:t>c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9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60" dirty="0">
                <a:latin typeface="굴림"/>
                <a:cs typeface="굴림"/>
              </a:rPr>
              <a:t>sa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15" dirty="0">
                <a:latin typeface="굴림"/>
                <a:cs typeface="굴림"/>
              </a:rPr>
              <a:t>h</a:t>
            </a:r>
            <a:r>
              <a:rPr sz="2000" dirty="0">
                <a:latin typeface="굴림"/>
                <a:cs typeface="굴림"/>
              </a:rPr>
              <a:t>a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50" dirty="0">
                <a:latin typeface="굴림"/>
                <a:cs typeface="굴림"/>
              </a:rPr>
              <a:t>d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19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명령으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문자</a:t>
            </a:r>
            <a:r>
              <a:rPr sz="2000" dirty="0">
                <a:latin typeface="굴림"/>
                <a:cs typeface="굴림"/>
              </a:rPr>
              <a:t>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.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+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b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키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4550" y="5088515"/>
            <a:ext cx="1925228" cy="8644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2360" y="4417582"/>
            <a:ext cx="2055521" cy="9611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4449" y="5066093"/>
            <a:ext cx="2370277" cy="16563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2365" y="5647935"/>
            <a:ext cx="2046384" cy="9611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리스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트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6649084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임의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순차적으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저장하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집합</a:t>
            </a:r>
            <a:r>
              <a:rPr sz="2000" dirty="0">
                <a:latin typeface="굴림"/>
                <a:cs typeface="굴림"/>
              </a:rPr>
              <a:t>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자료형이</a:t>
            </a:r>
            <a:r>
              <a:rPr sz="2000" spc="-19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문자열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지</a:t>
            </a:r>
            <a:r>
              <a:rPr sz="2000" dirty="0">
                <a:latin typeface="굴림"/>
                <a:cs typeface="굴림"/>
              </a:rPr>
              <a:t>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대부분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연산들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리스트</a:t>
            </a:r>
            <a:r>
              <a:rPr sz="2000" dirty="0">
                <a:latin typeface="굴림"/>
                <a:cs typeface="굴림"/>
              </a:rPr>
              <a:t>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지원한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9085" marR="4342130" indent="-2990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대괄호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정의한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  l</a:t>
            </a:r>
            <a:r>
              <a:rPr sz="2000" spc="-18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295" dirty="0">
                <a:latin typeface="굴림"/>
                <a:cs typeface="굴림"/>
              </a:rPr>
              <a:t>[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dirty="0">
                <a:latin typeface="굴림"/>
                <a:cs typeface="굴림"/>
              </a:rPr>
              <a:t>]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dirty="0">
                <a:latin typeface="굴림"/>
                <a:cs typeface="굴림"/>
              </a:rPr>
              <a:t>밍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C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C</a:t>
            </a:r>
            <a:r>
              <a:rPr sz="2000" spc="-55" dirty="0">
                <a:latin typeface="굴림"/>
                <a:cs typeface="굴림"/>
              </a:rPr>
              <a:t>++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30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달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동</a:t>
            </a:r>
            <a:r>
              <a:rPr sz="2000" dirty="0">
                <a:latin typeface="굴림"/>
                <a:cs typeface="굴림"/>
              </a:rPr>
              <a:t>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배</a:t>
            </a:r>
            <a:r>
              <a:rPr sz="2000" spc="-185" dirty="0">
                <a:latin typeface="굴림"/>
                <a:cs typeface="굴림"/>
              </a:rPr>
              <a:t>열</a:t>
            </a:r>
            <a:r>
              <a:rPr sz="2000" dirty="0">
                <a:latin typeface="굴림"/>
                <a:cs typeface="굴림"/>
              </a:rPr>
              <a:t>,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다차</a:t>
            </a:r>
            <a:r>
              <a:rPr sz="2000" dirty="0">
                <a:latin typeface="굴림"/>
                <a:cs typeface="굴림"/>
              </a:rPr>
              <a:t>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배</a:t>
            </a:r>
            <a:r>
              <a:rPr sz="2000" spc="-185" dirty="0">
                <a:latin typeface="굴림"/>
                <a:cs typeface="굴림"/>
              </a:rPr>
              <a:t>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인덱</a:t>
            </a:r>
            <a:r>
              <a:rPr sz="2000" dirty="0">
                <a:latin typeface="굴림"/>
                <a:cs typeface="굴림"/>
              </a:rPr>
              <a:t>싱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훨</a:t>
            </a:r>
            <a:r>
              <a:rPr sz="2000" dirty="0">
                <a:latin typeface="굴림"/>
                <a:cs typeface="굴림"/>
              </a:rPr>
              <a:t>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쉽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편리하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9250" y="5272053"/>
            <a:ext cx="1989696" cy="13682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8008" y="5227068"/>
            <a:ext cx="2251785" cy="8980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리스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트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2251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인덱싱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슬라이</a:t>
            </a:r>
            <a:r>
              <a:rPr sz="2000" dirty="0">
                <a:latin typeface="굴림"/>
                <a:cs typeface="굴림"/>
              </a:rPr>
              <a:t>싱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572" y="3362108"/>
            <a:ext cx="3090851" cy="17992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097799" y="2703639"/>
            <a:ext cx="4469130" cy="2249805"/>
            <a:chOff x="5097799" y="2703639"/>
            <a:chExt cx="4469130" cy="22498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799" y="3385786"/>
              <a:ext cx="2343371" cy="15676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05790" y="2703639"/>
              <a:ext cx="2560955" cy="1555750"/>
            </a:xfrm>
            <a:custGeom>
              <a:avLst/>
              <a:gdLst/>
              <a:ahLst/>
              <a:cxnLst/>
              <a:rect l="l" t="t" r="r" b="b"/>
              <a:pathLst>
                <a:path w="2560954" h="1555750">
                  <a:moveTo>
                    <a:pt x="226822" y="297027"/>
                  </a:moveTo>
                  <a:lnTo>
                    <a:pt x="200939" y="293979"/>
                  </a:lnTo>
                  <a:lnTo>
                    <a:pt x="24714" y="1478495"/>
                  </a:lnTo>
                  <a:lnTo>
                    <a:pt x="0" y="1474444"/>
                  </a:lnTo>
                  <a:lnTo>
                    <a:pt x="25869" y="1555178"/>
                  </a:lnTo>
                  <a:lnTo>
                    <a:pt x="69176" y="1494243"/>
                  </a:lnTo>
                  <a:lnTo>
                    <a:pt x="74587" y="1486636"/>
                  </a:lnTo>
                  <a:lnTo>
                    <a:pt x="50419" y="1482686"/>
                  </a:lnTo>
                  <a:lnTo>
                    <a:pt x="226822" y="297027"/>
                  </a:lnTo>
                  <a:close/>
                </a:path>
                <a:path w="2560954" h="1555750">
                  <a:moveTo>
                    <a:pt x="2560561" y="0"/>
                  </a:moveTo>
                  <a:lnTo>
                    <a:pt x="2536202" y="0"/>
                  </a:lnTo>
                  <a:lnTo>
                    <a:pt x="2536202" y="24371"/>
                  </a:lnTo>
                  <a:lnTo>
                    <a:pt x="2536202" y="1511007"/>
                  </a:lnTo>
                  <a:lnTo>
                    <a:pt x="406463" y="1511007"/>
                  </a:lnTo>
                  <a:lnTo>
                    <a:pt x="406463" y="24371"/>
                  </a:lnTo>
                  <a:lnTo>
                    <a:pt x="2536202" y="24371"/>
                  </a:lnTo>
                  <a:lnTo>
                    <a:pt x="2536202" y="0"/>
                  </a:lnTo>
                  <a:lnTo>
                    <a:pt x="380580" y="0"/>
                  </a:lnTo>
                  <a:lnTo>
                    <a:pt x="380580" y="1536890"/>
                  </a:lnTo>
                  <a:lnTo>
                    <a:pt x="2560561" y="1536890"/>
                  </a:lnTo>
                  <a:lnTo>
                    <a:pt x="2560561" y="1523187"/>
                  </a:lnTo>
                  <a:lnTo>
                    <a:pt x="2560561" y="1511007"/>
                  </a:lnTo>
                  <a:lnTo>
                    <a:pt x="2560561" y="24371"/>
                  </a:lnTo>
                  <a:lnTo>
                    <a:pt x="2560561" y="12192"/>
                  </a:lnTo>
                  <a:lnTo>
                    <a:pt x="256056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55001" y="3124568"/>
            <a:ext cx="185928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-90" dirty="0">
                <a:latin typeface="굴림"/>
                <a:cs typeface="굴림"/>
              </a:rPr>
              <a:t>인덱스</a:t>
            </a:r>
            <a:r>
              <a:rPr sz="1400" b="1" spc="30" dirty="0">
                <a:latin typeface="굴림"/>
                <a:cs typeface="굴림"/>
              </a:rPr>
              <a:t>는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70" dirty="0">
                <a:latin typeface="Arial"/>
                <a:cs typeface="Arial"/>
              </a:rPr>
              <a:t>0</a:t>
            </a:r>
            <a:r>
              <a:rPr sz="1400" b="1" spc="-90" dirty="0">
                <a:latin typeface="굴림"/>
                <a:cs typeface="굴림"/>
              </a:rPr>
              <a:t>부</a:t>
            </a:r>
            <a:r>
              <a:rPr sz="1400" b="1" spc="30" dirty="0">
                <a:latin typeface="굴림"/>
                <a:cs typeface="굴림"/>
              </a:rPr>
              <a:t>터</a:t>
            </a:r>
            <a:r>
              <a:rPr sz="1400" b="1" spc="-26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시작하</a:t>
            </a:r>
            <a:r>
              <a:rPr sz="1400" b="1" spc="15" dirty="0">
                <a:latin typeface="굴림"/>
                <a:cs typeface="굴림"/>
              </a:rPr>
              <a:t>기  </a:t>
            </a:r>
            <a:r>
              <a:rPr sz="1400" b="1" spc="-90" dirty="0">
                <a:latin typeface="굴림"/>
                <a:cs typeface="굴림"/>
              </a:rPr>
              <a:t>때문</a:t>
            </a:r>
            <a:r>
              <a:rPr sz="1400" b="1" spc="30" dirty="0">
                <a:latin typeface="굴림"/>
                <a:cs typeface="굴림"/>
              </a:rPr>
              <a:t>에</a:t>
            </a:r>
            <a:r>
              <a:rPr sz="1400" b="1" spc="-26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리스트</a:t>
            </a:r>
            <a:r>
              <a:rPr sz="1400" b="1" spc="30" dirty="0">
                <a:latin typeface="굴림"/>
                <a:cs typeface="굴림"/>
              </a:rPr>
              <a:t>의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길이</a:t>
            </a:r>
            <a:r>
              <a:rPr sz="1400" b="1" spc="15" dirty="0">
                <a:latin typeface="굴림"/>
                <a:cs typeface="굴림"/>
              </a:rPr>
              <a:t>를  </a:t>
            </a:r>
            <a:r>
              <a:rPr sz="1400" b="1" spc="-90" dirty="0">
                <a:latin typeface="굴림"/>
                <a:cs typeface="굴림"/>
              </a:rPr>
              <a:t>구</a:t>
            </a:r>
            <a:r>
              <a:rPr sz="1400" b="1" spc="30" dirty="0">
                <a:latin typeface="굴림"/>
                <a:cs typeface="굴림"/>
              </a:rPr>
              <a:t>한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다</a:t>
            </a:r>
            <a:r>
              <a:rPr sz="1400" b="1" spc="30" dirty="0">
                <a:latin typeface="굴림"/>
                <a:cs typeface="굴림"/>
              </a:rPr>
              <a:t>음</a:t>
            </a:r>
            <a:r>
              <a:rPr sz="1400" b="1" spc="-260" dirty="0">
                <a:latin typeface="굴림"/>
                <a:cs typeface="굴림"/>
              </a:rPr>
              <a:t> </a:t>
            </a:r>
            <a:r>
              <a:rPr sz="1400" b="1" spc="114" dirty="0">
                <a:latin typeface="Arial"/>
                <a:cs typeface="Arial"/>
              </a:rPr>
              <a:t>-</a:t>
            </a:r>
            <a:r>
              <a:rPr sz="1400" b="1" dirty="0">
                <a:latin typeface="Arial"/>
                <a:cs typeface="Arial"/>
              </a:rPr>
              <a:t>1 </a:t>
            </a:r>
            <a:r>
              <a:rPr sz="1400" b="1" spc="30" dirty="0">
                <a:latin typeface="굴림"/>
                <a:cs typeface="굴림"/>
              </a:rPr>
              <a:t>을</a:t>
            </a:r>
            <a:r>
              <a:rPr sz="1400" b="1" spc="-23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한</a:t>
            </a:r>
            <a:r>
              <a:rPr sz="1400" b="1" spc="-95" dirty="0">
                <a:latin typeface="굴림"/>
                <a:cs typeface="굴림"/>
              </a:rPr>
              <a:t>다</a:t>
            </a:r>
            <a:r>
              <a:rPr sz="1400" b="1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리스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트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13246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endParaRPr sz="2000">
              <a:latin typeface="굴림"/>
              <a:cs typeface="굴림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42246" y="3306826"/>
            <a:ext cx="4547870" cy="2536190"/>
            <a:chOff x="1942246" y="3306826"/>
            <a:chExt cx="4547870" cy="25361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2246" y="3315303"/>
              <a:ext cx="3198688" cy="11318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4145" y="4707645"/>
              <a:ext cx="4398546" cy="113477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1200" y="3306826"/>
              <a:ext cx="2319020" cy="2165985"/>
            </a:xfrm>
            <a:custGeom>
              <a:avLst/>
              <a:gdLst/>
              <a:ahLst/>
              <a:cxnLst/>
              <a:rect l="l" t="t" r="r" b="b"/>
              <a:pathLst>
                <a:path w="2319020" h="2165985">
                  <a:moveTo>
                    <a:pt x="30441" y="2086762"/>
                  </a:moveTo>
                  <a:lnTo>
                    <a:pt x="0" y="2165959"/>
                  </a:lnTo>
                  <a:lnTo>
                    <a:pt x="82207" y="2141588"/>
                  </a:lnTo>
                  <a:lnTo>
                    <a:pt x="73585" y="2132457"/>
                  </a:lnTo>
                  <a:lnTo>
                    <a:pt x="54800" y="2132457"/>
                  </a:lnTo>
                  <a:lnTo>
                    <a:pt x="38049" y="2114169"/>
                  </a:lnTo>
                  <a:lnTo>
                    <a:pt x="47757" y="2105101"/>
                  </a:lnTo>
                  <a:lnTo>
                    <a:pt x="30441" y="2086762"/>
                  </a:lnTo>
                  <a:close/>
                </a:path>
                <a:path w="2319020" h="2165985">
                  <a:moveTo>
                    <a:pt x="47757" y="2105101"/>
                  </a:moveTo>
                  <a:lnTo>
                    <a:pt x="38049" y="2114169"/>
                  </a:lnTo>
                  <a:lnTo>
                    <a:pt x="54800" y="2132457"/>
                  </a:lnTo>
                  <a:lnTo>
                    <a:pt x="64786" y="2123137"/>
                  </a:lnTo>
                  <a:lnTo>
                    <a:pt x="47757" y="2105101"/>
                  </a:lnTo>
                  <a:close/>
                </a:path>
                <a:path w="2319020" h="2165985">
                  <a:moveTo>
                    <a:pt x="64786" y="2123137"/>
                  </a:moveTo>
                  <a:lnTo>
                    <a:pt x="54800" y="2132457"/>
                  </a:lnTo>
                  <a:lnTo>
                    <a:pt x="73585" y="2132457"/>
                  </a:lnTo>
                  <a:lnTo>
                    <a:pt x="64786" y="2123137"/>
                  </a:lnTo>
                  <a:close/>
                </a:path>
                <a:path w="2319020" h="2165985">
                  <a:moveTo>
                    <a:pt x="2301760" y="0"/>
                  </a:moveTo>
                  <a:lnTo>
                    <a:pt x="47757" y="2105101"/>
                  </a:lnTo>
                  <a:lnTo>
                    <a:pt x="64786" y="2123137"/>
                  </a:lnTo>
                  <a:lnTo>
                    <a:pt x="2318512" y="19799"/>
                  </a:lnTo>
                  <a:lnTo>
                    <a:pt x="23017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648030" y="3105759"/>
            <a:ext cx="2180590" cy="1084580"/>
          </a:xfrm>
          <a:custGeom>
            <a:avLst/>
            <a:gdLst/>
            <a:ahLst/>
            <a:cxnLst/>
            <a:rect l="l" t="t" r="r" b="b"/>
            <a:pathLst>
              <a:path w="2180590" h="1084579">
                <a:moveTo>
                  <a:pt x="2179993" y="0"/>
                </a:moveTo>
                <a:lnTo>
                  <a:pt x="0" y="0"/>
                </a:lnTo>
                <a:lnTo>
                  <a:pt x="0" y="1084516"/>
                </a:lnTo>
                <a:lnTo>
                  <a:pt x="2179993" y="1084516"/>
                </a:lnTo>
                <a:lnTo>
                  <a:pt x="2179993" y="1072324"/>
                </a:lnTo>
                <a:lnTo>
                  <a:pt x="25882" y="1072324"/>
                </a:lnTo>
                <a:lnTo>
                  <a:pt x="12179" y="1060145"/>
                </a:lnTo>
                <a:lnTo>
                  <a:pt x="25882" y="1060145"/>
                </a:lnTo>
                <a:lnTo>
                  <a:pt x="25882" y="24371"/>
                </a:lnTo>
                <a:lnTo>
                  <a:pt x="12179" y="24371"/>
                </a:lnTo>
                <a:lnTo>
                  <a:pt x="25882" y="12191"/>
                </a:lnTo>
                <a:lnTo>
                  <a:pt x="2179993" y="12191"/>
                </a:lnTo>
                <a:lnTo>
                  <a:pt x="2179993" y="0"/>
                </a:lnTo>
                <a:close/>
              </a:path>
              <a:path w="2180590" h="1084579">
                <a:moveTo>
                  <a:pt x="25882" y="1060145"/>
                </a:moveTo>
                <a:lnTo>
                  <a:pt x="12179" y="1060145"/>
                </a:lnTo>
                <a:lnTo>
                  <a:pt x="25882" y="1072324"/>
                </a:lnTo>
                <a:lnTo>
                  <a:pt x="25882" y="1060145"/>
                </a:lnTo>
                <a:close/>
              </a:path>
              <a:path w="2180590" h="1084579">
                <a:moveTo>
                  <a:pt x="2154110" y="1060145"/>
                </a:moveTo>
                <a:lnTo>
                  <a:pt x="25882" y="1060145"/>
                </a:lnTo>
                <a:lnTo>
                  <a:pt x="25882" y="1072324"/>
                </a:lnTo>
                <a:lnTo>
                  <a:pt x="2154110" y="1072324"/>
                </a:lnTo>
                <a:lnTo>
                  <a:pt x="2154110" y="1060145"/>
                </a:lnTo>
                <a:close/>
              </a:path>
              <a:path w="2180590" h="1084579">
                <a:moveTo>
                  <a:pt x="2154110" y="12191"/>
                </a:moveTo>
                <a:lnTo>
                  <a:pt x="2154110" y="1072324"/>
                </a:lnTo>
                <a:lnTo>
                  <a:pt x="2167813" y="1060145"/>
                </a:lnTo>
                <a:lnTo>
                  <a:pt x="2179993" y="1060145"/>
                </a:lnTo>
                <a:lnTo>
                  <a:pt x="2179993" y="24371"/>
                </a:lnTo>
                <a:lnTo>
                  <a:pt x="2167813" y="24371"/>
                </a:lnTo>
                <a:lnTo>
                  <a:pt x="2154110" y="12191"/>
                </a:lnTo>
                <a:close/>
              </a:path>
              <a:path w="2180590" h="1084579">
                <a:moveTo>
                  <a:pt x="2179993" y="1060145"/>
                </a:moveTo>
                <a:lnTo>
                  <a:pt x="2167813" y="1060145"/>
                </a:lnTo>
                <a:lnTo>
                  <a:pt x="2154110" y="1072324"/>
                </a:lnTo>
                <a:lnTo>
                  <a:pt x="2179993" y="1072324"/>
                </a:lnTo>
                <a:lnTo>
                  <a:pt x="2179993" y="1060145"/>
                </a:lnTo>
                <a:close/>
              </a:path>
              <a:path w="2180590" h="1084579">
                <a:moveTo>
                  <a:pt x="25882" y="12191"/>
                </a:moveTo>
                <a:lnTo>
                  <a:pt x="12179" y="24371"/>
                </a:lnTo>
                <a:lnTo>
                  <a:pt x="25882" y="24371"/>
                </a:lnTo>
                <a:lnTo>
                  <a:pt x="25882" y="12191"/>
                </a:lnTo>
                <a:close/>
              </a:path>
              <a:path w="2180590" h="1084579">
                <a:moveTo>
                  <a:pt x="2154110" y="12191"/>
                </a:moveTo>
                <a:lnTo>
                  <a:pt x="25882" y="12191"/>
                </a:lnTo>
                <a:lnTo>
                  <a:pt x="25882" y="24371"/>
                </a:lnTo>
                <a:lnTo>
                  <a:pt x="2154110" y="24371"/>
                </a:lnTo>
                <a:lnTo>
                  <a:pt x="2154110" y="12191"/>
                </a:lnTo>
                <a:close/>
              </a:path>
              <a:path w="2180590" h="1084579">
                <a:moveTo>
                  <a:pt x="2179993" y="12191"/>
                </a:moveTo>
                <a:lnTo>
                  <a:pt x="2154110" y="12191"/>
                </a:lnTo>
                <a:lnTo>
                  <a:pt x="2167813" y="24371"/>
                </a:lnTo>
                <a:lnTo>
                  <a:pt x="2179993" y="24371"/>
                </a:lnTo>
                <a:lnTo>
                  <a:pt x="2179993" y="121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04279" y="3407435"/>
            <a:ext cx="18732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1470">
              <a:lnSpc>
                <a:spcPct val="100000"/>
              </a:lnSpc>
              <a:spcBef>
                <a:spcPts val="105"/>
              </a:spcBef>
            </a:pPr>
            <a:r>
              <a:rPr sz="1400" b="1" spc="-90" dirty="0">
                <a:latin typeface="굴림"/>
                <a:cs typeface="굴림"/>
              </a:rPr>
              <a:t>리스트</a:t>
            </a:r>
            <a:r>
              <a:rPr sz="1400" b="1" spc="30" dirty="0">
                <a:latin typeface="굴림"/>
                <a:cs typeface="굴림"/>
              </a:rPr>
              <a:t>의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요소</a:t>
            </a:r>
            <a:r>
              <a:rPr sz="1400" b="1" spc="15" dirty="0">
                <a:latin typeface="굴림"/>
                <a:cs typeface="굴림"/>
              </a:rPr>
              <a:t>로  </a:t>
            </a:r>
            <a:r>
              <a:rPr sz="1400" b="1" spc="-90" dirty="0">
                <a:latin typeface="굴림"/>
                <a:cs typeface="굴림"/>
              </a:rPr>
              <a:t>다</a:t>
            </a:r>
            <a:r>
              <a:rPr sz="1400" b="1" spc="30" dirty="0">
                <a:latin typeface="굴림"/>
                <a:cs typeface="굴림"/>
              </a:rPr>
              <a:t>른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자료형</a:t>
            </a:r>
            <a:r>
              <a:rPr sz="1400" b="1" spc="30" dirty="0">
                <a:latin typeface="굴림"/>
                <a:cs typeface="굴림"/>
              </a:rPr>
              <a:t>이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30" dirty="0">
                <a:latin typeface="굴림"/>
                <a:cs typeface="굴림"/>
              </a:rPr>
              <a:t>올</a:t>
            </a:r>
            <a:r>
              <a:rPr sz="1400" b="1" spc="-245" dirty="0">
                <a:latin typeface="굴림"/>
                <a:cs typeface="굴림"/>
              </a:rPr>
              <a:t> </a:t>
            </a:r>
            <a:r>
              <a:rPr sz="1400" b="1" spc="30" dirty="0">
                <a:latin typeface="굴림"/>
                <a:cs typeface="굴림"/>
              </a:rPr>
              <a:t>수</a:t>
            </a:r>
            <a:r>
              <a:rPr sz="1400" b="1" spc="-23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있</a:t>
            </a:r>
            <a:r>
              <a:rPr sz="1400" b="1" spc="-95" dirty="0">
                <a:latin typeface="굴림"/>
                <a:cs typeface="굴림"/>
              </a:rPr>
              <a:t>다</a:t>
            </a:r>
            <a:r>
              <a:rPr sz="1400" b="1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03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리스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트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50252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875665" lvl="1" indent="-407034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75665" algn="l"/>
                <a:tab pos="876300" algn="l"/>
              </a:tabLst>
            </a:pPr>
            <a:r>
              <a:rPr sz="2000" spc="-180" dirty="0">
                <a:latin typeface="굴림"/>
                <a:cs typeface="굴림"/>
              </a:rPr>
              <a:t>문자열과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다르</a:t>
            </a:r>
            <a:r>
              <a:rPr sz="2000" dirty="0">
                <a:latin typeface="굴림"/>
                <a:cs typeface="굴림"/>
              </a:rPr>
              <a:t>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삭제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관련</a:t>
            </a:r>
            <a:r>
              <a:rPr sz="2000" dirty="0">
                <a:latin typeface="굴림"/>
                <a:cs typeface="굴림"/>
              </a:rPr>
              <a:t>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</a:t>
            </a:r>
            <a:r>
              <a:rPr sz="2000" dirty="0">
                <a:latin typeface="굴림"/>
                <a:cs typeface="굴림"/>
              </a:rPr>
              <a:t>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</a:t>
            </a:r>
            <a:r>
              <a:rPr sz="2000" dirty="0">
                <a:latin typeface="굴림"/>
                <a:cs typeface="굴림"/>
              </a:rPr>
              <a:t>공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359" y="3369271"/>
            <a:ext cx="1342694" cy="25989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5330" y="3539399"/>
            <a:ext cx="2153062" cy="15347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6830" y="3553069"/>
            <a:ext cx="1886667" cy="1563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337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파이썬이</a:t>
            </a:r>
            <a:r>
              <a:rPr sz="2000" b="1" spc="-155" dirty="0">
                <a:solidFill>
                  <a:srgbClr val="014081"/>
                </a:solidFill>
                <a:latin typeface="굴림"/>
                <a:cs typeface="굴림"/>
              </a:rPr>
              <a:t>란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11108"/>
            <a:ext cx="8258175" cy="454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35915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1800" spc="-70" dirty="0">
                <a:latin typeface="굴림"/>
                <a:cs typeface="굴림"/>
              </a:rPr>
              <a:t>P</a:t>
            </a:r>
            <a:r>
              <a:rPr sz="1800" spc="10" dirty="0">
                <a:latin typeface="굴림"/>
                <a:cs typeface="굴림"/>
              </a:rPr>
              <a:t>y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spc="15" dirty="0">
                <a:latin typeface="굴림"/>
                <a:cs typeface="굴림"/>
              </a:rPr>
              <a:t>h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spc="-10" dirty="0">
                <a:latin typeface="굴림"/>
                <a:cs typeface="굴림"/>
              </a:rPr>
              <a:t>n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사전</a:t>
            </a:r>
            <a:r>
              <a:rPr sz="1800" dirty="0">
                <a:latin typeface="굴림"/>
                <a:cs typeface="굴림"/>
              </a:rPr>
              <a:t>적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의미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독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없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뱀으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먹이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몸으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감아</a:t>
            </a:r>
            <a:r>
              <a:rPr sz="1800" dirty="0">
                <a:latin typeface="굴림"/>
                <a:cs typeface="굴림"/>
              </a:rPr>
              <a:t>서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압사시키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큰</a:t>
            </a:r>
            <a:r>
              <a:rPr sz="1800" spc="-175" dirty="0">
                <a:latin typeface="굴림"/>
                <a:cs typeface="굴림"/>
              </a:rPr>
              <a:t>뱀</a:t>
            </a:r>
            <a:r>
              <a:rPr sz="1800" dirty="0">
                <a:latin typeface="굴림"/>
                <a:cs typeface="굴림"/>
              </a:rPr>
              <a:t>,  </a:t>
            </a:r>
            <a:r>
              <a:rPr sz="1800" spc="-85" dirty="0">
                <a:latin typeface="굴림"/>
                <a:cs typeface="굴림"/>
              </a:rPr>
              <a:t>또는</a:t>
            </a:r>
            <a:r>
              <a:rPr sz="1800" spc="-325" dirty="0">
                <a:latin typeface="굴림"/>
                <a:cs typeface="굴림"/>
              </a:rPr>
              <a:t> </a:t>
            </a:r>
            <a:r>
              <a:rPr sz="1800" spc="-114" dirty="0">
                <a:latin typeface="굴림"/>
                <a:cs typeface="굴림"/>
              </a:rPr>
              <a:t>그리스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14" dirty="0">
                <a:latin typeface="굴림"/>
                <a:cs typeface="굴림"/>
              </a:rPr>
              <a:t>신화에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14" dirty="0">
                <a:latin typeface="굴림"/>
                <a:cs typeface="굴림"/>
              </a:rPr>
              <a:t>나오는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85" dirty="0">
                <a:latin typeface="굴림"/>
                <a:cs typeface="굴림"/>
              </a:rPr>
              <a:t>악마</a:t>
            </a:r>
            <a:endParaRPr sz="1800">
              <a:latin typeface="굴림"/>
              <a:cs typeface="굴림"/>
            </a:endParaRPr>
          </a:p>
          <a:p>
            <a:pPr marL="298450" marR="1020444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1800" spc="45" dirty="0">
                <a:latin typeface="굴림"/>
                <a:cs typeface="굴림"/>
              </a:rPr>
              <a:t>197</a:t>
            </a:r>
            <a:r>
              <a:rPr sz="1800" spc="40" dirty="0">
                <a:latin typeface="굴림"/>
                <a:cs typeface="굴림"/>
              </a:rPr>
              <a:t>0</a:t>
            </a:r>
            <a:r>
              <a:rPr sz="1800" spc="-170" dirty="0">
                <a:latin typeface="굴림"/>
                <a:cs typeface="굴림"/>
              </a:rPr>
              <a:t>년대</a:t>
            </a:r>
            <a:r>
              <a:rPr sz="1800" dirty="0">
                <a:latin typeface="굴림"/>
                <a:cs typeface="굴림"/>
              </a:rPr>
              <a:t>에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영</a:t>
            </a:r>
            <a:r>
              <a:rPr sz="1800" dirty="0">
                <a:latin typeface="굴림"/>
                <a:cs typeface="굴림"/>
              </a:rPr>
              <a:t>국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b="1" spc="20" dirty="0">
                <a:latin typeface="굴림"/>
                <a:cs typeface="굴림"/>
              </a:rPr>
              <a:t>B</a:t>
            </a:r>
            <a:r>
              <a:rPr sz="1800" b="1" dirty="0">
                <a:latin typeface="굴림"/>
                <a:cs typeface="굴림"/>
              </a:rPr>
              <a:t> </a:t>
            </a:r>
            <a:r>
              <a:rPr sz="1800" b="1" spc="-19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C에</a:t>
            </a:r>
            <a:r>
              <a:rPr sz="1800" dirty="0">
                <a:latin typeface="굴림"/>
                <a:cs typeface="굴림"/>
              </a:rPr>
              <a:t>서</a:t>
            </a:r>
            <a:r>
              <a:rPr sz="1800" spc="-29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방영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5" dirty="0">
                <a:latin typeface="굴림"/>
                <a:cs typeface="굴림"/>
              </a:rPr>
              <a:t>"</a:t>
            </a:r>
            <a:r>
              <a:rPr sz="1800" spc="25" dirty="0">
                <a:latin typeface="굴림"/>
                <a:cs typeface="굴림"/>
              </a:rPr>
              <a:t>M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dirty="0">
                <a:latin typeface="굴림"/>
                <a:cs typeface="굴림"/>
              </a:rPr>
              <a:t>y</a:t>
            </a:r>
            <a:r>
              <a:rPr sz="1800" spc="-120" dirty="0">
                <a:latin typeface="굴림"/>
                <a:cs typeface="굴림"/>
              </a:rPr>
              <a:t> </a:t>
            </a:r>
            <a:r>
              <a:rPr sz="1800" spc="-70" dirty="0">
                <a:latin typeface="굴림"/>
                <a:cs typeface="굴림"/>
              </a:rPr>
              <a:t>P</a:t>
            </a:r>
            <a:r>
              <a:rPr sz="1800" spc="10" dirty="0">
                <a:latin typeface="굴림"/>
                <a:cs typeface="굴림"/>
              </a:rPr>
              <a:t>y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spc="15" dirty="0">
                <a:latin typeface="굴림"/>
                <a:cs typeface="굴림"/>
              </a:rPr>
              <a:t>h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spc="-105" dirty="0">
                <a:latin typeface="굴림"/>
                <a:cs typeface="굴림"/>
              </a:rPr>
              <a:t>'</a:t>
            </a:r>
            <a:r>
              <a:rPr sz="1800" dirty="0">
                <a:latin typeface="굴림"/>
                <a:cs typeface="굴림"/>
              </a:rPr>
              <a:t>s</a:t>
            </a:r>
            <a:r>
              <a:rPr sz="1800" spc="-190" dirty="0">
                <a:latin typeface="굴림"/>
                <a:cs typeface="굴림"/>
              </a:rPr>
              <a:t> </a:t>
            </a:r>
            <a:r>
              <a:rPr sz="1800" spc="-65" dirty="0">
                <a:latin typeface="굴림"/>
                <a:cs typeface="굴림"/>
              </a:rPr>
              <a:t>F</a:t>
            </a:r>
            <a:r>
              <a:rPr sz="1800" spc="-10" dirty="0">
                <a:latin typeface="굴림"/>
                <a:cs typeface="굴림"/>
              </a:rPr>
              <a:t>l</a:t>
            </a:r>
            <a:r>
              <a:rPr sz="1800" spc="10" dirty="0">
                <a:latin typeface="굴림"/>
                <a:cs typeface="굴림"/>
              </a:rPr>
              <a:t>y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dirty="0">
                <a:latin typeface="굴림"/>
                <a:cs typeface="굴림"/>
              </a:rPr>
              <a:t>g</a:t>
            </a:r>
            <a:r>
              <a:rPr sz="1800" spc="-180" dirty="0">
                <a:latin typeface="굴림"/>
                <a:cs typeface="굴림"/>
              </a:rPr>
              <a:t> </a:t>
            </a:r>
            <a:r>
              <a:rPr sz="1800" spc="-165" dirty="0">
                <a:latin typeface="굴림"/>
                <a:cs typeface="굴림"/>
              </a:rPr>
              <a:t>C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95" dirty="0">
                <a:latin typeface="굴림"/>
                <a:cs typeface="굴림"/>
              </a:rPr>
              <a:t>r</a:t>
            </a:r>
            <a:r>
              <a:rPr sz="1800" spc="-145" dirty="0">
                <a:latin typeface="굴림"/>
                <a:cs typeface="굴림"/>
              </a:rPr>
              <a:t>c</a:t>
            </a:r>
            <a:r>
              <a:rPr sz="1800" spc="15" dirty="0">
                <a:latin typeface="굴림"/>
                <a:cs typeface="굴림"/>
              </a:rPr>
              <a:t>u</a:t>
            </a:r>
            <a:r>
              <a:rPr sz="1800" spc="-60" dirty="0">
                <a:latin typeface="굴림"/>
                <a:cs typeface="굴림"/>
              </a:rPr>
              <a:t>s</a:t>
            </a:r>
            <a:r>
              <a:rPr sz="1800" dirty="0">
                <a:latin typeface="굴림"/>
                <a:cs typeface="굴림"/>
              </a:rPr>
              <a:t>"</a:t>
            </a:r>
            <a:r>
              <a:rPr sz="1800" spc="-18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방</a:t>
            </a:r>
            <a:r>
              <a:rPr sz="1800" dirty="0">
                <a:latin typeface="굴림"/>
                <a:cs typeface="굴림"/>
              </a:rPr>
              <a:t>영  </a:t>
            </a:r>
            <a:r>
              <a:rPr sz="1800" spc="-145" dirty="0">
                <a:latin typeface="굴림"/>
                <a:cs typeface="굴림"/>
              </a:rPr>
              <a:t>프로그램에서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14" dirty="0">
                <a:latin typeface="굴림"/>
                <a:cs typeface="굴림"/>
              </a:rPr>
              <a:t>유래.</a:t>
            </a:r>
            <a:endParaRPr sz="1800">
              <a:latin typeface="굴림"/>
              <a:cs typeface="굴림"/>
            </a:endParaRPr>
          </a:p>
          <a:p>
            <a:pPr marL="298450" marR="8890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프로그램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매</a:t>
            </a:r>
            <a:r>
              <a:rPr sz="1800" dirty="0">
                <a:latin typeface="굴림"/>
                <a:cs typeface="굴림"/>
              </a:rPr>
              <a:t>우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어색하</a:t>
            </a:r>
            <a:r>
              <a:rPr sz="1800" dirty="0">
                <a:latin typeface="굴림"/>
                <a:cs typeface="굴림"/>
              </a:rPr>
              <a:t>고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이상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행동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보이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사람들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쇼형태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방영하</a:t>
            </a:r>
            <a:r>
              <a:rPr sz="1800" dirty="0">
                <a:latin typeface="굴림"/>
                <a:cs typeface="굴림"/>
              </a:rPr>
              <a:t>여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많</a:t>
            </a:r>
            <a:r>
              <a:rPr sz="1800" dirty="0">
                <a:latin typeface="굴림"/>
                <a:cs typeface="굴림"/>
              </a:rPr>
              <a:t>은  </a:t>
            </a:r>
            <a:r>
              <a:rPr sz="1800" spc="-170" dirty="0">
                <a:latin typeface="굴림"/>
                <a:cs typeface="굴림"/>
              </a:rPr>
              <a:t>인기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누</a:t>
            </a:r>
            <a:r>
              <a:rPr sz="1800" spc="-175" dirty="0">
                <a:latin typeface="굴림"/>
                <a:cs typeface="굴림"/>
              </a:rPr>
              <a:t>림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언어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만</a:t>
            </a:r>
            <a:r>
              <a:rPr sz="1800" dirty="0">
                <a:latin typeface="굴림"/>
                <a:cs typeface="굴림"/>
              </a:rPr>
              <a:t>든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210" dirty="0">
                <a:latin typeface="굴림"/>
                <a:cs typeface="굴림"/>
              </a:rPr>
              <a:t>G</a:t>
            </a:r>
            <a:r>
              <a:rPr sz="1800" spc="15" dirty="0">
                <a:latin typeface="굴림"/>
                <a:cs typeface="굴림"/>
              </a:rPr>
              <a:t>u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0" dirty="0">
                <a:latin typeface="굴림"/>
                <a:cs typeface="굴림"/>
              </a:rPr>
              <a:t>d</a:t>
            </a:r>
            <a:r>
              <a:rPr sz="1800" dirty="0">
                <a:latin typeface="굴림"/>
                <a:cs typeface="굴림"/>
              </a:rPr>
              <a:t>o</a:t>
            </a:r>
            <a:r>
              <a:rPr sz="1800" spc="-229" dirty="0">
                <a:latin typeface="굴림"/>
                <a:cs typeface="굴림"/>
              </a:rPr>
              <a:t> </a:t>
            </a:r>
            <a:r>
              <a:rPr sz="1800" spc="-15" dirty="0">
                <a:latin typeface="굴림"/>
                <a:cs typeface="굴림"/>
              </a:rPr>
              <a:t>v</a:t>
            </a:r>
            <a:r>
              <a:rPr sz="1800" spc="-55" dirty="0">
                <a:latin typeface="굴림"/>
                <a:cs typeface="굴림"/>
              </a:rPr>
              <a:t>a</a:t>
            </a:r>
            <a:r>
              <a:rPr sz="1800" dirty="0">
                <a:latin typeface="굴림"/>
                <a:cs typeface="굴림"/>
              </a:rPr>
              <a:t>n</a:t>
            </a:r>
            <a:r>
              <a:rPr sz="1800" spc="-145" dirty="0">
                <a:latin typeface="굴림"/>
                <a:cs typeface="굴림"/>
              </a:rPr>
              <a:t> </a:t>
            </a:r>
            <a:r>
              <a:rPr sz="1800" spc="-75" dirty="0">
                <a:latin typeface="굴림"/>
                <a:cs typeface="굴림"/>
              </a:rPr>
              <a:t>R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spc="-60" dirty="0">
                <a:latin typeface="굴림"/>
                <a:cs typeface="굴림"/>
              </a:rPr>
              <a:t>ss</a:t>
            </a:r>
            <a:r>
              <a:rPr sz="1800" spc="15" dirty="0">
                <a:latin typeface="굴림"/>
                <a:cs typeface="굴림"/>
              </a:rPr>
              <a:t>um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프로그램</a:t>
            </a:r>
            <a:r>
              <a:rPr sz="1800" dirty="0">
                <a:latin typeface="굴림"/>
                <a:cs typeface="굴림"/>
              </a:rPr>
              <a:t>의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대단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팬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  <a:p>
            <a:pPr marL="298450" marR="601345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1800" spc="45" dirty="0">
                <a:latin typeface="굴림"/>
                <a:cs typeface="굴림"/>
              </a:rPr>
              <a:t>198</a:t>
            </a:r>
            <a:r>
              <a:rPr sz="1800" spc="40" dirty="0">
                <a:latin typeface="굴림"/>
                <a:cs typeface="굴림"/>
              </a:rPr>
              <a:t>9</a:t>
            </a:r>
            <a:r>
              <a:rPr sz="1800" dirty="0">
                <a:latin typeface="굴림"/>
                <a:cs typeface="굴림"/>
              </a:rPr>
              <a:t>년</a:t>
            </a:r>
            <a:r>
              <a:rPr sz="1800" spc="-340" dirty="0">
                <a:latin typeface="굴림"/>
                <a:cs typeface="굴림"/>
              </a:rPr>
              <a:t> </a:t>
            </a:r>
            <a:r>
              <a:rPr sz="1800" spc="45" dirty="0">
                <a:latin typeface="굴림"/>
                <a:cs typeface="굴림"/>
              </a:rPr>
              <a:t>1</a:t>
            </a:r>
            <a:r>
              <a:rPr sz="1800" spc="40" dirty="0">
                <a:latin typeface="굴림"/>
                <a:cs typeface="굴림"/>
              </a:rPr>
              <a:t>2</a:t>
            </a:r>
            <a:r>
              <a:rPr sz="1800" dirty="0">
                <a:latin typeface="굴림"/>
                <a:cs typeface="굴림"/>
              </a:rPr>
              <a:t>월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크리스마</a:t>
            </a:r>
            <a:r>
              <a:rPr sz="1800" dirty="0">
                <a:latin typeface="굴림"/>
                <a:cs typeface="굴림"/>
              </a:rPr>
              <a:t>스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휴가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보내</a:t>
            </a:r>
            <a:r>
              <a:rPr sz="1800" dirty="0">
                <a:latin typeface="굴림"/>
                <a:cs typeface="굴림"/>
              </a:rPr>
              <a:t>고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dirty="0">
                <a:latin typeface="굴림"/>
                <a:cs typeface="굴림"/>
              </a:rPr>
              <a:t>던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210" dirty="0">
                <a:latin typeface="굴림"/>
                <a:cs typeface="굴림"/>
              </a:rPr>
              <a:t>G</a:t>
            </a:r>
            <a:r>
              <a:rPr sz="1800" spc="15" dirty="0">
                <a:latin typeface="굴림"/>
                <a:cs typeface="굴림"/>
              </a:rPr>
              <a:t>u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0" dirty="0">
                <a:latin typeface="굴림"/>
                <a:cs typeface="굴림"/>
              </a:rPr>
              <a:t>d</a:t>
            </a:r>
            <a:r>
              <a:rPr sz="1800" spc="-75" dirty="0">
                <a:latin typeface="굴림"/>
                <a:cs typeface="굴림"/>
              </a:rPr>
              <a:t>o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휴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기간동</a:t>
            </a:r>
            <a:r>
              <a:rPr sz="1800" dirty="0">
                <a:latin typeface="굴림"/>
                <a:cs typeface="굴림"/>
              </a:rPr>
              <a:t>안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무엇인</a:t>
            </a:r>
            <a:r>
              <a:rPr sz="1800" dirty="0">
                <a:latin typeface="굴림"/>
                <a:cs typeface="굴림"/>
              </a:rPr>
              <a:t>가  </a:t>
            </a:r>
            <a:r>
              <a:rPr sz="1800" spc="-170" dirty="0">
                <a:latin typeface="굴림"/>
                <a:cs typeface="굴림"/>
              </a:rPr>
              <a:t>재미있</a:t>
            </a:r>
            <a:r>
              <a:rPr sz="1800" dirty="0">
                <a:latin typeface="굴림"/>
                <a:cs typeface="굴림"/>
              </a:rPr>
              <a:t>게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할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수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무언가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찾</a:t>
            </a:r>
            <a:r>
              <a:rPr sz="1800" dirty="0">
                <a:latin typeface="굴림"/>
                <a:cs typeface="굴림"/>
              </a:rPr>
              <a:t>던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중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예전부</a:t>
            </a:r>
            <a:r>
              <a:rPr sz="1800" dirty="0">
                <a:latin typeface="굴림"/>
                <a:cs typeface="굴림"/>
              </a:rPr>
              <a:t>터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생각하</a:t>
            </a:r>
            <a:r>
              <a:rPr sz="1800" dirty="0">
                <a:latin typeface="굴림"/>
                <a:cs typeface="굴림"/>
              </a:rPr>
              <a:t>고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있었</a:t>
            </a:r>
            <a:r>
              <a:rPr sz="1800" dirty="0">
                <a:latin typeface="굴림"/>
                <a:cs typeface="굴림"/>
              </a:rPr>
              <a:t>던  </a:t>
            </a:r>
            <a:r>
              <a:rPr sz="1800" spc="-170" dirty="0">
                <a:latin typeface="굴림"/>
                <a:cs typeface="굴림"/>
              </a:rPr>
              <a:t>인터프리</a:t>
            </a:r>
            <a:r>
              <a:rPr sz="1800" spc="-180" dirty="0">
                <a:latin typeface="굴림"/>
                <a:cs typeface="굴림"/>
              </a:rPr>
              <a:t>터</a:t>
            </a:r>
            <a:r>
              <a:rPr sz="1800" spc="-114" dirty="0">
                <a:latin typeface="굴림"/>
                <a:cs typeface="굴림"/>
              </a:rPr>
              <a:t>(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spc="-40" dirty="0">
                <a:latin typeface="굴림"/>
                <a:cs typeface="굴림"/>
              </a:rPr>
              <a:t>e</a:t>
            </a:r>
            <a:r>
              <a:rPr sz="1800" spc="105" dirty="0">
                <a:latin typeface="굴림"/>
                <a:cs typeface="굴림"/>
              </a:rPr>
              <a:t>r</a:t>
            </a:r>
            <a:r>
              <a:rPr sz="1800" spc="-50" dirty="0">
                <a:latin typeface="굴림"/>
                <a:cs typeface="굴림"/>
              </a:rPr>
              <a:t>p</a:t>
            </a:r>
            <a:r>
              <a:rPr sz="1800" spc="95" dirty="0">
                <a:latin typeface="굴림"/>
                <a:cs typeface="굴림"/>
              </a:rPr>
              <a:t>r</a:t>
            </a:r>
            <a:r>
              <a:rPr sz="1800" spc="-40" dirty="0">
                <a:latin typeface="굴림"/>
                <a:cs typeface="굴림"/>
              </a:rPr>
              <a:t>e</a:t>
            </a:r>
            <a:r>
              <a:rPr sz="1800" spc="130" dirty="0">
                <a:latin typeface="굴림"/>
                <a:cs typeface="굴림"/>
              </a:rPr>
              <a:t>t</a:t>
            </a:r>
            <a:r>
              <a:rPr sz="1800" spc="-40" dirty="0">
                <a:latin typeface="굴림"/>
                <a:cs typeface="굴림"/>
              </a:rPr>
              <a:t>e</a:t>
            </a:r>
            <a:r>
              <a:rPr sz="1800" spc="105" dirty="0">
                <a:latin typeface="굴림"/>
                <a:cs typeface="굴림"/>
              </a:rPr>
              <a:t>r</a:t>
            </a:r>
            <a:r>
              <a:rPr sz="1800" spc="-125" dirty="0">
                <a:latin typeface="굴림"/>
                <a:cs typeface="굴림"/>
              </a:rPr>
              <a:t>)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3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만들</a:t>
            </a:r>
            <a:r>
              <a:rPr sz="1800" dirty="0">
                <a:latin typeface="굴림"/>
                <a:cs typeface="굴림"/>
              </a:rPr>
              <a:t>어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보기</a:t>
            </a:r>
            <a:r>
              <a:rPr sz="1800" dirty="0">
                <a:latin typeface="굴림"/>
                <a:cs typeface="굴림"/>
              </a:rPr>
              <a:t>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결</a:t>
            </a:r>
            <a:r>
              <a:rPr sz="1800" spc="-175" dirty="0">
                <a:latin typeface="굴림"/>
                <a:cs typeface="굴림"/>
              </a:rPr>
              <a:t>심</a:t>
            </a:r>
            <a:r>
              <a:rPr sz="1800" dirty="0">
                <a:latin typeface="굴림"/>
                <a:cs typeface="굴림"/>
              </a:rPr>
              <a:t>.</a:t>
            </a:r>
            <a:endParaRPr sz="180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1800" spc="-170" dirty="0">
                <a:latin typeface="굴림"/>
                <a:cs typeface="굴림"/>
              </a:rPr>
              <a:t>즉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210" dirty="0">
                <a:latin typeface="굴림"/>
                <a:cs typeface="굴림"/>
              </a:rPr>
              <a:t>G</a:t>
            </a:r>
            <a:r>
              <a:rPr sz="1800" spc="15" dirty="0">
                <a:latin typeface="굴림"/>
                <a:cs typeface="굴림"/>
              </a:rPr>
              <a:t>u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0" dirty="0">
                <a:latin typeface="굴림"/>
                <a:cs typeface="굴림"/>
              </a:rPr>
              <a:t>d</a:t>
            </a:r>
            <a:r>
              <a:rPr sz="1800" spc="-80" dirty="0">
                <a:latin typeface="굴림"/>
                <a:cs typeface="굴림"/>
              </a:rPr>
              <a:t>o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무료</a:t>
            </a:r>
            <a:r>
              <a:rPr sz="1800" dirty="0">
                <a:latin typeface="굴림"/>
                <a:cs typeface="굴림"/>
              </a:rPr>
              <a:t>한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한때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보내</a:t>
            </a:r>
            <a:r>
              <a:rPr sz="1800" dirty="0">
                <a:latin typeface="굴림"/>
                <a:cs typeface="굴림"/>
              </a:rPr>
              <a:t>기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위하</a:t>
            </a:r>
            <a:r>
              <a:rPr sz="1800" dirty="0">
                <a:latin typeface="굴림"/>
                <a:cs typeface="굴림"/>
              </a:rPr>
              <a:t>여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만들</a:t>
            </a:r>
            <a:r>
              <a:rPr sz="1800" dirty="0">
                <a:latin typeface="굴림"/>
                <a:cs typeface="굴림"/>
              </a:rPr>
              <a:t>기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시작했</a:t>
            </a:r>
            <a:r>
              <a:rPr sz="1800" dirty="0">
                <a:latin typeface="굴림"/>
                <a:cs typeface="굴림"/>
              </a:rPr>
              <a:t>던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언어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지</a:t>
            </a:r>
            <a:r>
              <a:rPr sz="1800" dirty="0">
                <a:latin typeface="굴림"/>
                <a:cs typeface="굴림"/>
              </a:rPr>
              <a:t>금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많</a:t>
            </a:r>
            <a:r>
              <a:rPr sz="1800" dirty="0">
                <a:latin typeface="굴림"/>
                <a:cs typeface="굴림"/>
              </a:rPr>
              <a:t>은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사람들</a:t>
            </a:r>
            <a:r>
              <a:rPr sz="1800" dirty="0">
                <a:latin typeface="굴림"/>
                <a:cs typeface="굴림"/>
              </a:rPr>
              <a:t>이  </a:t>
            </a:r>
            <a:r>
              <a:rPr sz="1800" spc="-130" dirty="0">
                <a:latin typeface="굴림"/>
                <a:cs typeface="굴림"/>
              </a:rPr>
              <a:t>사용하는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Python</a:t>
            </a:r>
            <a:r>
              <a:rPr sz="1800" spc="-14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이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85" dirty="0">
                <a:latin typeface="굴림"/>
                <a:cs typeface="굴림"/>
              </a:rPr>
              <a:t>됨.</a:t>
            </a:r>
            <a:endParaRPr sz="18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26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플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-40" dirty="0">
                <a:solidFill>
                  <a:srgbClr val="014081"/>
                </a:solidFill>
                <a:latin typeface="Arial"/>
                <a:cs typeface="Arial"/>
              </a:rPr>
              <a:t>u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p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10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6038850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임의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순차적으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저장하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집합</a:t>
            </a:r>
            <a:r>
              <a:rPr sz="2000" dirty="0">
                <a:latin typeface="굴림"/>
                <a:cs typeface="굴림"/>
              </a:rPr>
              <a:t>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자료형이</a:t>
            </a:r>
            <a:r>
              <a:rPr sz="2000" spc="-19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리스트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비슷하지</a:t>
            </a:r>
            <a:r>
              <a:rPr sz="2000" dirty="0">
                <a:latin typeface="굴림"/>
                <a:cs typeface="굴림"/>
              </a:rPr>
              <a:t>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변경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특징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299085" marR="3731260" indent="-2990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소괄호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정의한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  t</a:t>
            </a:r>
            <a:r>
              <a:rPr sz="2000" spc="-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0016" y="4512415"/>
            <a:ext cx="2077786" cy="1330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8011" y="4520309"/>
            <a:ext cx="2152505" cy="9356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26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플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-40" dirty="0">
                <a:solidFill>
                  <a:srgbClr val="014081"/>
                </a:solidFill>
                <a:latin typeface="Arial"/>
                <a:cs typeface="Arial"/>
              </a:rPr>
              <a:t>u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p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10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4969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리스트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비슷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spc="-190" dirty="0">
                <a:latin typeface="굴림"/>
                <a:cs typeface="굴림"/>
              </a:rPr>
              <a:t>형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인덱</a:t>
            </a:r>
            <a:r>
              <a:rPr sz="2000" spc="-190" dirty="0">
                <a:latin typeface="굴림"/>
                <a:cs typeface="굴림"/>
              </a:rPr>
              <a:t>싱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슬라이</a:t>
            </a:r>
            <a:r>
              <a:rPr sz="2000" dirty="0">
                <a:latin typeface="굴림"/>
                <a:cs typeface="굴림"/>
              </a:rPr>
              <a:t>싱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1355" y="2971225"/>
            <a:ext cx="2848827" cy="15632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5273" y="3037951"/>
            <a:ext cx="2309638" cy="11304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6332" y="4491219"/>
            <a:ext cx="2168578" cy="110295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0262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튜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플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spc="-40" dirty="0">
                <a:solidFill>
                  <a:srgbClr val="014081"/>
                </a:solidFill>
                <a:latin typeface="Arial"/>
                <a:cs typeface="Arial"/>
              </a:rPr>
              <a:t>u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p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spc="10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4213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리스트와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차이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</a:t>
            </a:r>
            <a:r>
              <a:rPr sz="2000" dirty="0">
                <a:latin typeface="굴림"/>
                <a:cs typeface="굴림"/>
              </a:rPr>
              <a:t>경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불가</a:t>
            </a:r>
            <a:r>
              <a:rPr sz="2000" spc="-190" dirty="0">
                <a:latin typeface="굴림"/>
                <a:cs typeface="굴림"/>
              </a:rPr>
              <a:t>능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341" y="4171505"/>
            <a:ext cx="2850316" cy="15635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8030" y="2995314"/>
            <a:ext cx="4182382" cy="283047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325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딕셔너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95" dirty="0">
                <a:solidFill>
                  <a:srgbClr val="014081"/>
                </a:solidFill>
                <a:latin typeface="Arial"/>
                <a:cs typeface="Arial"/>
              </a:rPr>
              <a:t>c</a:t>
            </a:r>
            <a:r>
              <a:rPr sz="2000" b="1" spc="105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620000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키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를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이용하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여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값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을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저장하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는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자료형이</a:t>
            </a:r>
            <a:r>
              <a:rPr sz="2000" spc="-19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20" dirty="0">
                <a:latin typeface="굴림"/>
                <a:cs typeface="굴림"/>
              </a:rPr>
              <a:t>정수형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인덱스가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아닌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키로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값을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저장하기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때문에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저장된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자료의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굴림"/>
                <a:cs typeface="굴림"/>
              </a:rPr>
              <a:t>순서는 </a:t>
            </a:r>
            <a:r>
              <a:rPr sz="2000" spc="-6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굴림"/>
                <a:cs typeface="굴림"/>
              </a:rPr>
              <a:t>의미가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굴림"/>
                <a:cs typeface="굴림"/>
              </a:rPr>
              <a:t>없다</a:t>
            </a:r>
            <a:r>
              <a:rPr sz="2000" spc="-120" dirty="0">
                <a:latin typeface="굴림"/>
                <a:cs typeface="굴림"/>
              </a:rPr>
              <a:t>.</a:t>
            </a:r>
            <a:endParaRPr sz="20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중괄호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정의한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532765">
              <a:lnSpc>
                <a:spcPct val="100000"/>
              </a:lnSpc>
              <a:spcBef>
                <a:spcPts val="1195"/>
              </a:spcBef>
            </a:pPr>
            <a:r>
              <a:rPr sz="2000" dirty="0">
                <a:latin typeface="굴림"/>
                <a:cs typeface="굴림"/>
              </a:rPr>
              <a:t>d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spc="-165" dirty="0">
                <a:latin typeface="굴림"/>
                <a:cs typeface="굴림"/>
              </a:rPr>
              <a:t>{</a:t>
            </a:r>
            <a:r>
              <a:rPr sz="2000" spc="-275" dirty="0">
                <a:latin typeface="굴림"/>
                <a:cs typeface="굴림"/>
              </a:rPr>
              <a:t>‘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’</a:t>
            </a:r>
            <a:r>
              <a:rPr sz="2000" spc="-434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275" dirty="0">
                <a:latin typeface="굴림"/>
                <a:cs typeface="굴림"/>
              </a:rPr>
              <a:t>‘</a:t>
            </a:r>
            <a:r>
              <a:rPr sz="2000" spc="-50" dirty="0">
                <a:latin typeface="굴림"/>
                <a:cs typeface="굴림"/>
              </a:rPr>
              <a:t>b</a:t>
            </a:r>
            <a:r>
              <a:rPr sz="2000" spc="-275" dirty="0">
                <a:latin typeface="굴림"/>
                <a:cs typeface="굴림"/>
              </a:rPr>
              <a:t>’</a:t>
            </a:r>
            <a:r>
              <a:rPr sz="2000" spc="-60" dirty="0">
                <a:latin typeface="굴림"/>
                <a:cs typeface="굴림"/>
              </a:rPr>
              <a:t>: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275" dirty="0">
                <a:latin typeface="굴림"/>
                <a:cs typeface="굴림"/>
              </a:rPr>
              <a:t>‘</a:t>
            </a:r>
            <a:r>
              <a:rPr sz="2000" spc="-155" dirty="0">
                <a:latin typeface="굴림"/>
                <a:cs typeface="굴림"/>
              </a:rPr>
              <a:t>c</a:t>
            </a:r>
            <a:r>
              <a:rPr sz="2000" dirty="0">
                <a:latin typeface="굴림"/>
                <a:cs typeface="굴림"/>
              </a:rPr>
              <a:t>’</a:t>
            </a:r>
            <a:r>
              <a:rPr sz="2000" spc="-434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dirty="0">
                <a:latin typeface="굴림"/>
                <a:cs typeface="굴림"/>
              </a:rPr>
              <a:t>}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984" y="3859251"/>
            <a:ext cx="3004062" cy="21994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1510" y="5089707"/>
            <a:ext cx="2201813" cy="9020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325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딕셔너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95" dirty="0">
                <a:solidFill>
                  <a:srgbClr val="014081"/>
                </a:solidFill>
                <a:latin typeface="Arial"/>
                <a:cs typeface="Arial"/>
              </a:rPr>
              <a:t>c</a:t>
            </a:r>
            <a:r>
              <a:rPr sz="2000" b="1" spc="105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5113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정수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인덱스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</a:t>
            </a:r>
            <a:r>
              <a:rPr sz="2000" dirty="0">
                <a:latin typeface="굴림"/>
                <a:cs typeface="굴림"/>
              </a:rPr>
              <a:t>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키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저</a:t>
            </a:r>
            <a:r>
              <a:rPr sz="2000" dirty="0">
                <a:latin typeface="굴림"/>
                <a:cs typeface="굴림"/>
              </a:rPr>
              <a:t>장</a:t>
            </a:r>
            <a:endParaRPr sz="2000">
              <a:latin typeface="굴림"/>
              <a:cs typeface="굴림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08530" y="3264179"/>
            <a:ext cx="4749800" cy="2508885"/>
            <a:chOff x="1808530" y="3264179"/>
            <a:chExt cx="4749800" cy="25088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8530" y="3444690"/>
              <a:ext cx="4286897" cy="23281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67200" y="3264179"/>
              <a:ext cx="2591435" cy="969010"/>
            </a:xfrm>
            <a:custGeom>
              <a:avLst/>
              <a:gdLst/>
              <a:ahLst/>
              <a:cxnLst/>
              <a:rect l="l" t="t" r="r" b="b"/>
              <a:pathLst>
                <a:path w="2591434" h="969010">
                  <a:moveTo>
                    <a:pt x="57848" y="897153"/>
                  </a:moveTo>
                  <a:lnTo>
                    <a:pt x="0" y="959599"/>
                  </a:lnTo>
                  <a:lnTo>
                    <a:pt x="83731" y="968743"/>
                  </a:lnTo>
                  <a:lnTo>
                    <a:pt x="76572" y="948944"/>
                  </a:lnTo>
                  <a:lnTo>
                    <a:pt x="63944" y="948944"/>
                  </a:lnTo>
                  <a:lnTo>
                    <a:pt x="54813" y="924572"/>
                  </a:lnTo>
                  <a:lnTo>
                    <a:pt x="66248" y="920388"/>
                  </a:lnTo>
                  <a:lnTo>
                    <a:pt x="57848" y="897153"/>
                  </a:lnTo>
                  <a:close/>
                </a:path>
                <a:path w="2591434" h="969010">
                  <a:moveTo>
                    <a:pt x="66248" y="920388"/>
                  </a:moveTo>
                  <a:lnTo>
                    <a:pt x="54813" y="924572"/>
                  </a:lnTo>
                  <a:lnTo>
                    <a:pt x="63944" y="948944"/>
                  </a:lnTo>
                  <a:lnTo>
                    <a:pt x="75097" y="944863"/>
                  </a:lnTo>
                  <a:lnTo>
                    <a:pt x="66248" y="920388"/>
                  </a:lnTo>
                  <a:close/>
                </a:path>
                <a:path w="2591434" h="969010">
                  <a:moveTo>
                    <a:pt x="75097" y="944863"/>
                  </a:moveTo>
                  <a:lnTo>
                    <a:pt x="63944" y="948944"/>
                  </a:lnTo>
                  <a:lnTo>
                    <a:pt x="76572" y="948944"/>
                  </a:lnTo>
                  <a:lnTo>
                    <a:pt x="75097" y="944863"/>
                  </a:lnTo>
                  <a:close/>
                </a:path>
                <a:path w="2591434" h="969010">
                  <a:moveTo>
                    <a:pt x="2581884" y="0"/>
                  </a:moveTo>
                  <a:lnTo>
                    <a:pt x="66248" y="920388"/>
                  </a:lnTo>
                  <a:lnTo>
                    <a:pt x="75097" y="944863"/>
                  </a:lnTo>
                  <a:lnTo>
                    <a:pt x="2591015" y="24371"/>
                  </a:lnTo>
                  <a:lnTo>
                    <a:pt x="25818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4192" y="5047487"/>
            <a:ext cx="1720718" cy="70021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719582" y="3064636"/>
            <a:ext cx="2180590" cy="1084580"/>
          </a:xfrm>
          <a:custGeom>
            <a:avLst/>
            <a:gdLst/>
            <a:ahLst/>
            <a:cxnLst/>
            <a:rect l="l" t="t" r="r" b="b"/>
            <a:pathLst>
              <a:path w="2180590" h="1084579">
                <a:moveTo>
                  <a:pt x="2179980" y="0"/>
                </a:moveTo>
                <a:lnTo>
                  <a:pt x="0" y="0"/>
                </a:lnTo>
                <a:lnTo>
                  <a:pt x="0" y="1084503"/>
                </a:lnTo>
                <a:lnTo>
                  <a:pt x="2179980" y="1084503"/>
                </a:lnTo>
                <a:lnTo>
                  <a:pt x="2179980" y="1072324"/>
                </a:lnTo>
                <a:lnTo>
                  <a:pt x="25882" y="1072324"/>
                </a:lnTo>
                <a:lnTo>
                  <a:pt x="13703" y="1060132"/>
                </a:lnTo>
                <a:lnTo>
                  <a:pt x="25882" y="1060132"/>
                </a:lnTo>
                <a:lnTo>
                  <a:pt x="25882" y="25895"/>
                </a:lnTo>
                <a:lnTo>
                  <a:pt x="13703" y="25895"/>
                </a:lnTo>
                <a:lnTo>
                  <a:pt x="25882" y="12191"/>
                </a:lnTo>
                <a:lnTo>
                  <a:pt x="2179980" y="12191"/>
                </a:lnTo>
                <a:lnTo>
                  <a:pt x="2179980" y="0"/>
                </a:lnTo>
                <a:close/>
              </a:path>
              <a:path w="2180590" h="1084579">
                <a:moveTo>
                  <a:pt x="25882" y="1060132"/>
                </a:moveTo>
                <a:lnTo>
                  <a:pt x="13703" y="1060132"/>
                </a:lnTo>
                <a:lnTo>
                  <a:pt x="25882" y="1072324"/>
                </a:lnTo>
                <a:lnTo>
                  <a:pt x="25882" y="1060132"/>
                </a:lnTo>
                <a:close/>
              </a:path>
              <a:path w="2180590" h="1084579">
                <a:moveTo>
                  <a:pt x="2155634" y="1060132"/>
                </a:moveTo>
                <a:lnTo>
                  <a:pt x="25882" y="1060132"/>
                </a:lnTo>
                <a:lnTo>
                  <a:pt x="25882" y="1072324"/>
                </a:lnTo>
                <a:lnTo>
                  <a:pt x="2155634" y="1072324"/>
                </a:lnTo>
                <a:lnTo>
                  <a:pt x="2155634" y="1060132"/>
                </a:lnTo>
                <a:close/>
              </a:path>
              <a:path w="2180590" h="1084579">
                <a:moveTo>
                  <a:pt x="2155634" y="12191"/>
                </a:moveTo>
                <a:lnTo>
                  <a:pt x="2155634" y="1072324"/>
                </a:lnTo>
                <a:lnTo>
                  <a:pt x="2167801" y="1060132"/>
                </a:lnTo>
                <a:lnTo>
                  <a:pt x="2179980" y="1060132"/>
                </a:lnTo>
                <a:lnTo>
                  <a:pt x="2179980" y="25895"/>
                </a:lnTo>
                <a:lnTo>
                  <a:pt x="2167801" y="25895"/>
                </a:lnTo>
                <a:lnTo>
                  <a:pt x="2155634" y="12191"/>
                </a:lnTo>
                <a:close/>
              </a:path>
              <a:path w="2180590" h="1084579">
                <a:moveTo>
                  <a:pt x="2179980" y="1060132"/>
                </a:moveTo>
                <a:lnTo>
                  <a:pt x="2167801" y="1060132"/>
                </a:lnTo>
                <a:lnTo>
                  <a:pt x="2155634" y="1072324"/>
                </a:lnTo>
                <a:lnTo>
                  <a:pt x="2179980" y="1072324"/>
                </a:lnTo>
                <a:lnTo>
                  <a:pt x="2179980" y="1060132"/>
                </a:lnTo>
                <a:close/>
              </a:path>
              <a:path w="2180590" h="1084579">
                <a:moveTo>
                  <a:pt x="25882" y="12191"/>
                </a:moveTo>
                <a:lnTo>
                  <a:pt x="13703" y="25895"/>
                </a:lnTo>
                <a:lnTo>
                  <a:pt x="25882" y="25895"/>
                </a:lnTo>
                <a:lnTo>
                  <a:pt x="25882" y="12191"/>
                </a:lnTo>
                <a:close/>
              </a:path>
              <a:path w="2180590" h="1084579">
                <a:moveTo>
                  <a:pt x="2155634" y="12191"/>
                </a:moveTo>
                <a:lnTo>
                  <a:pt x="25882" y="12191"/>
                </a:lnTo>
                <a:lnTo>
                  <a:pt x="25882" y="25895"/>
                </a:lnTo>
                <a:lnTo>
                  <a:pt x="2155634" y="25895"/>
                </a:lnTo>
                <a:lnTo>
                  <a:pt x="2155634" y="12191"/>
                </a:lnTo>
                <a:close/>
              </a:path>
              <a:path w="2180590" h="1084579">
                <a:moveTo>
                  <a:pt x="2179980" y="12191"/>
                </a:moveTo>
                <a:lnTo>
                  <a:pt x="2155634" y="12191"/>
                </a:lnTo>
                <a:lnTo>
                  <a:pt x="2167801" y="25895"/>
                </a:lnTo>
                <a:lnTo>
                  <a:pt x="2179980" y="25895"/>
                </a:lnTo>
                <a:lnTo>
                  <a:pt x="2179980" y="121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14527" y="3260140"/>
            <a:ext cx="180848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1400" b="1" spc="-90" dirty="0">
                <a:latin typeface="굴림"/>
                <a:cs typeface="굴림"/>
              </a:rPr>
              <a:t>딕셔너리</a:t>
            </a:r>
            <a:r>
              <a:rPr sz="1400" b="1" spc="30" dirty="0">
                <a:latin typeface="굴림"/>
                <a:cs typeface="굴림"/>
              </a:rPr>
              <a:t>의</a:t>
            </a:r>
            <a:r>
              <a:rPr sz="1400" b="1" spc="-290" dirty="0">
                <a:latin typeface="굴림"/>
                <a:cs typeface="굴림"/>
              </a:rPr>
              <a:t> </a:t>
            </a:r>
            <a:r>
              <a:rPr sz="1400" b="1" spc="30" dirty="0">
                <a:latin typeface="굴림"/>
                <a:cs typeface="굴림"/>
              </a:rPr>
              <a:t>키</a:t>
            </a:r>
            <a:r>
              <a:rPr sz="1400" b="1" spc="-23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값</a:t>
            </a:r>
            <a:r>
              <a:rPr sz="1400" b="1" spc="15" dirty="0">
                <a:latin typeface="굴림"/>
                <a:cs typeface="굴림"/>
              </a:rPr>
              <a:t>은  </a:t>
            </a:r>
            <a:r>
              <a:rPr sz="1400" b="1" spc="-90" dirty="0">
                <a:latin typeface="굴림"/>
                <a:cs typeface="굴림"/>
              </a:rPr>
              <a:t>변</a:t>
            </a:r>
            <a:r>
              <a:rPr sz="1400" b="1" spc="30" dirty="0">
                <a:latin typeface="굴림"/>
                <a:cs typeface="굴림"/>
              </a:rPr>
              <a:t>경</a:t>
            </a:r>
            <a:r>
              <a:rPr sz="1400" b="1" spc="-250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불가능</a:t>
            </a:r>
            <a:r>
              <a:rPr sz="1400" b="1" spc="30" dirty="0">
                <a:latin typeface="굴림"/>
                <a:cs typeface="굴림"/>
              </a:rPr>
              <a:t>한</a:t>
            </a:r>
            <a:r>
              <a:rPr sz="1400" b="1" spc="-27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객</a:t>
            </a:r>
            <a:r>
              <a:rPr sz="1400" b="1" spc="-95" dirty="0">
                <a:latin typeface="굴림"/>
                <a:cs typeface="굴림"/>
              </a:rPr>
              <a:t>체</a:t>
            </a:r>
            <a:r>
              <a:rPr sz="1400" b="1" spc="-15" dirty="0">
                <a:latin typeface="Arial"/>
                <a:cs typeface="Arial"/>
              </a:rPr>
              <a:t>(</a:t>
            </a:r>
            <a:r>
              <a:rPr sz="1400" b="1" spc="-105" dirty="0">
                <a:latin typeface="굴림"/>
                <a:cs typeface="굴림"/>
              </a:rPr>
              <a:t>튜</a:t>
            </a:r>
            <a:r>
              <a:rPr sz="1400" b="1" spc="15" dirty="0">
                <a:latin typeface="굴림"/>
                <a:cs typeface="굴림"/>
              </a:rPr>
              <a:t>플  </a:t>
            </a:r>
            <a:r>
              <a:rPr sz="1400" b="1" spc="-90" dirty="0">
                <a:latin typeface="굴림"/>
                <a:cs typeface="굴림"/>
              </a:rPr>
              <a:t>포</a:t>
            </a:r>
            <a:r>
              <a:rPr sz="1400" b="1" spc="-95" dirty="0">
                <a:latin typeface="굴림"/>
                <a:cs typeface="굴림"/>
              </a:rPr>
              <a:t>함</a:t>
            </a:r>
            <a:r>
              <a:rPr sz="1400" b="1" spc="-15" dirty="0">
                <a:latin typeface="Arial"/>
                <a:cs typeface="Arial"/>
              </a:rPr>
              <a:t>)</a:t>
            </a:r>
            <a:r>
              <a:rPr sz="1400" b="1" spc="30" dirty="0">
                <a:latin typeface="굴림"/>
                <a:cs typeface="굴림"/>
              </a:rPr>
              <a:t>가</a:t>
            </a:r>
            <a:r>
              <a:rPr sz="1400" b="1" spc="-280" dirty="0">
                <a:latin typeface="굴림"/>
                <a:cs typeface="굴림"/>
              </a:rPr>
              <a:t> </a:t>
            </a:r>
            <a:r>
              <a:rPr sz="1400" b="1" spc="30" dirty="0">
                <a:latin typeface="굴림"/>
                <a:cs typeface="굴림"/>
              </a:rPr>
              <a:t>올</a:t>
            </a:r>
            <a:r>
              <a:rPr sz="1400" b="1" spc="-235" dirty="0">
                <a:latin typeface="굴림"/>
                <a:cs typeface="굴림"/>
              </a:rPr>
              <a:t> </a:t>
            </a:r>
            <a:r>
              <a:rPr sz="1400" b="1" spc="30" dirty="0">
                <a:latin typeface="굴림"/>
                <a:cs typeface="굴림"/>
              </a:rPr>
              <a:t>수</a:t>
            </a:r>
            <a:r>
              <a:rPr sz="1400" b="1" spc="-245" dirty="0">
                <a:latin typeface="굴림"/>
                <a:cs typeface="굴림"/>
              </a:rPr>
              <a:t> </a:t>
            </a:r>
            <a:r>
              <a:rPr sz="1400" b="1" spc="-90" dirty="0">
                <a:latin typeface="굴림"/>
                <a:cs typeface="굴림"/>
              </a:rPr>
              <a:t>있</a:t>
            </a:r>
            <a:r>
              <a:rPr sz="1400" b="1" spc="-95" dirty="0">
                <a:latin typeface="굴림"/>
                <a:cs typeface="굴림"/>
              </a:rPr>
              <a:t>다</a:t>
            </a:r>
            <a:r>
              <a:rPr sz="1400" b="1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325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딕셔너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95" dirty="0">
                <a:solidFill>
                  <a:srgbClr val="014081"/>
                </a:solidFill>
                <a:latin typeface="Arial"/>
                <a:cs typeface="Arial"/>
              </a:rPr>
              <a:t>c</a:t>
            </a:r>
            <a:r>
              <a:rPr sz="2000" b="1" spc="105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191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</a:t>
            </a:r>
            <a:r>
              <a:rPr sz="2000" spc="-185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정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8987" y="3249691"/>
            <a:ext cx="2633891" cy="20326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3618" y="3170554"/>
            <a:ext cx="2816148" cy="9025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9940" y="4433447"/>
            <a:ext cx="2513632" cy="176195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2325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딕셔너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리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d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i</a:t>
            </a:r>
            <a:r>
              <a:rPr sz="2000" b="1" spc="-95" dirty="0">
                <a:solidFill>
                  <a:srgbClr val="014081"/>
                </a:solidFill>
                <a:latin typeface="Arial"/>
                <a:cs typeface="Arial"/>
              </a:rPr>
              <a:t>c</a:t>
            </a:r>
            <a:r>
              <a:rPr sz="2000" b="1" spc="105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1787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딕셔너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176" y="3062377"/>
            <a:ext cx="2754163" cy="21952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1598" y="3062378"/>
            <a:ext cx="4597973" cy="15674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85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집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합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0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5407025" cy="2258823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중복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순서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가</a:t>
            </a:r>
            <a:r>
              <a:rPr sz="2000" b="1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없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는</a:t>
            </a:r>
            <a:r>
              <a:rPr sz="2000" b="1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 err="1">
                <a:solidFill>
                  <a:srgbClr val="FF0000"/>
                </a:solidFill>
                <a:latin typeface="굴림"/>
                <a:cs typeface="굴림"/>
              </a:rPr>
              <a:t>자료형이</a:t>
            </a:r>
            <a:r>
              <a:rPr sz="2000" b="1" spc="-195" dirty="0" err="1">
                <a:solidFill>
                  <a:srgbClr val="FF0000"/>
                </a:solidFill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r>
              <a:rPr lang="en-US" altLang="ko-KR" sz="2000" dirty="0">
                <a:latin typeface="굴림"/>
                <a:cs typeface="굴림"/>
              </a:rPr>
              <a:t>  </a:t>
            </a:r>
            <a:endParaRPr sz="20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순서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때문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인덱</a:t>
            </a:r>
            <a:r>
              <a:rPr sz="2000" dirty="0">
                <a:latin typeface="굴림"/>
                <a:cs typeface="굴림"/>
              </a:rPr>
              <a:t>싱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또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지원하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않는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266700" marR="3099435" indent="-25463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dirty="0"/>
              <a:t>	</a:t>
            </a:r>
            <a:r>
              <a:rPr sz="2000" spc="-180" dirty="0">
                <a:latin typeface="굴림"/>
                <a:cs typeface="굴림"/>
              </a:rPr>
              <a:t>중괄호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정의한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  s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165" dirty="0">
                <a:latin typeface="굴림"/>
                <a:cs typeface="굴림"/>
              </a:rPr>
              <a:t>{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4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5</a:t>
            </a:r>
            <a:r>
              <a:rPr sz="2000" dirty="0">
                <a:latin typeface="굴림"/>
                <a:cs typeface="굴림"/>
              </a:rPr>
              <a:t>}</a:t>
            </a:r>
            <a:endParaRPr lang="en-US" altLang="ko-KR" sz="2000" dirty="0">
              <a:latin typeface="굴림"/>
              <a:cs typeface="굴림"/>
            </a:endParaRPr>
          </a:p>
          <a:p>
            <a:pPr marL="266700" marR="3099435" indent="-25463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lang="ko-KR" altLang="en-US" sz="2000" b="1" dirty="0">
                <a:solidFill>
                  <a:srgbClr val="FF0000"/>
                </a:solidFill>
                <a:latin typeface="굴림"/>
                <a:cs typeface="굴림"/>
              </a:rPr>
              <a:t>중복을 제거해줌</a:t>
            </a:r>
            <a:endParaRPr sz="2000" b="1" dirty="0">
              <a:solidFill>
                <a:srgbClr val="FF0000"/>
              </a:solidFill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687" y="4969658"/>
            <a:ext cx="2952351" cy="8983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6068" y="4989313"/>
            <a:ext cx="2392119" cy="9032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52859" y="3735873"/>
            <a:ext cx="2305340" cy="93551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85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집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합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0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296418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수학시간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알</a:t>
            </a:r>
            <a:r>
              <a:rPr sz="2000" dirty="0">
                <a:latin typeface="굴림"/>
                <a:cs typeface="굴림"/>
              </a:rPr>
              <a:t>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집</a:t>
            </a:r>
            <a:r>
              <a:rPr sz="2000" dirty="0">
                <a:latin typeface="굴림"/>
                <a:cs typeface="굴림"/>
              </a:rPr>
              <a:t>합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교집</a:t>
            </a:r>
            <a:r>
              <a:rPr sz="2000" spc="-190" dirty="0">
                <a:latin typeface="굴림"/>
                <a:cs typeface="굴림"/>
              </a:rPr>
              <a:t>합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합집</a:t>
            </a:r>
            <a:r>
              <a:rPr sz="2000" spc="-190" dirty="0">
                <a:latin typeface="굴림"/>
                <a:cs typeface="굴림"/>
              </a:rPr>
              <a:t>합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차집</a:t>
            </a:r>
            <a:r>
              <a:rPr sz="2000" dirty="0">
                <a:latin typeface="굴림"/>
                <a:cs typeface="굴림"/>
              </a:rPr>
              <a:t>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…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909" y="4017693"/>
            <a:ext cx="3257436" cy="16015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0207" y="2389345"/>
            <a:ext cx="3090851" cy="332864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85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집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합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120" dirty="0">
                <a:solidFill>
                  <a:srgbClr val="014081"/>
                </a:solidFill>
                <a:latin typeface="Arial"/>
                <a:cs typeface="Arial"/>
              </a:rPr>
              <a:t>s</a:t>
            </a:r>
            <a:r>
              <a:rPr sz="2000" b="1" spc="10" dirty="0">
                <a:solidFill>
                  <a:srgbClr val="014081"/>
                </a:solidFill>
                <a:latin typeface="Arial"/>
                <a:cs typeface="Arial"/>
              </a:rPr>
              <a:t>e</a:t>
            </a:r>
            <a:r>
              <a:rPr sz="2000" b="1" spc="110" dirty="0">
                <a:solidFill>
                  <a:srgbClr val="014081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191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</a:t>
            </a:r>
            <a:r>
              <a:rPr sz="2000" spc="-185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삭</a:t>
            </a:r>
            <a:r>
              <a:rPr sz="2000" dirty="0">
                <a:latin typeface="굴림"/>
                <a:cs typeface="굴림"/>
              </a:rPr>
              <a:t>제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096" y="3158618"/>
            <a:ext cx="2159618" cy="8985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7204" y="3145628"/>
            <a:ext cx="1987113" cy="9020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0362" y="3158296"/>
            <a:ext cx="2518186" cy="203252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8263" y="4358828"/>
            <a:ext cx="2302021" cy="935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7329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파이썬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의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장단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점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5855970" cy="413829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장</a:t>
            </a:r>
            <a:r>
              <a:rPr sz="2000" dirty="0">
                <a:latin typeface="굴림"/>
                <a:cs typeface="굴림"/>
              </a:rPr>
              <a:t>점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165" algn="l"/>
              </a:tabLst>
            </a:pPr>
            <a:r>
              <a:rPr sz="2000" spc="-150" dirty="0">
                <a:latin typeface="굴림"/>
                <a:cs typeface="굴림"/>
              </a:rPr>
              <a:t>직관적이다.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문법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쉬</a:t>
            </a:r>
            <a:r>
              <a:rPr sz="2000" dirty="0">
                <a:latin typeface="굴림"/>
                <a:cs typeface="굴림"/>
              </a:rPr>
              <a:t>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배우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쉽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무료지</a:t>
            </a:r>
            <a:r>
              <a:rPr sz="2000" dirty="0">
                <a:latin typeface="굴림"/>
                <a:cs typeface="굴림"/>
              </a:rPr>
              <a:t>만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성능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좋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코</a:t>
            </a:r>
            <a:r>
              <a:rPr sz="2000" dirty="0">
                <a:latin typeface="굴림"/>
                <a:cs typeface="굴림"/>
              </a:rPr>
              <a:t>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빠르</a:t>
            </a:r>
            <a:r>
              <a:rPr sz="2000" dirty="0">
                <a:latin typeface="굴림"/>
                <a:cs typeface="굴림"/>
              </a:rPr>
              <a:t>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간결하</a:t>
            </a:r>
            <a:r>
              <a:rPr sz="2000" dirty="0">
                <a:latin typeface="굴림"/>
                <a:cs typeface="굴림"/>
              </a:rPr>
              <a:t>다</a:t>
            </a:r>
            <a:endParaRPr sz="2000">
              <a:latin typeface="굴림"/>
              <a:cs typeface="굴림"/>
            </a:endParaRPr>
          </a:p>
          <a:p>
            <a:pPr lvl="1">
              <a:lnSpc>
                <a:spcPct val="100000"/>
              </a:lnSpc>
              <a:buFont typeface=""/>
              <a:buAutoNum type="arabicPeriod"/>
            </a:pPr>
            <a:endParaRPr sz="2000">
              <a:latin typeface="굴림"/>
              <a:cs typeface="굴림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"/>
              <a:buAutoNum type="arabicPeriod"/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</a:t>
            </a:r>
            <a:r>
              <a:rPr sz="2000" dirty="0">
                <a:latin typeface="굴림"/>
                <a:cs typeface="굴림"/>
              </a:rPr>
              <a:t>점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속도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느리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모바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spc="-195" dirty="0">
                <a:latin typeface="굴림"/>
                <a:cs typeface="굴림"/>
              </a:rPr>
              <a:t>밍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시스</a:t>
            </a:r>
            <a:r>
              <a:rPr sz="2000" dirty="0">
                <a:latin typeface="굴림"/>
                <a:cs typeface="굴림"/>
              </a:rPr>
              <a:t>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프로그래밍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힘들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3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자료</a:t>
            </a:r>
            <a:r>
              <a:rPr sz="2400" spc="40" dirty="0"/>
              <a:t>형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172835" cy="32245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a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=</a:t>
            </a:r>
            <a:r>
              <a:rPr sz="2000" spc="-215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45" dirty="0">
                <a:latin typeface="굴림"/>
                <a:cs typeface="굴림"/>
              </a:rPr>
              <a:t>4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6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8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5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3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8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9</a:t>
            </a:r>
            <a:r>
              <a:rPr sz="2000" spc="-19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6</a:t>
            </a:r>
            <a:r>
              <a:rPr sz="2000" dirty="0">
                <a:latin typeface="굴림"/>
                <a:cs typeface="굴림"/>
              </a:rPr>
              <a:t>)</a:t>
            </a:r>
          </a:p>
          <a:p>
            <a:pPr marL="76200">
              <a:lnSpc>
                <a:spcPct val="100000"/>
              </a:lnSpc>
              <a:spcBef>
                <a:spcPts val="1200"/>
              </a:spcBef>
            </a:pPr>
            <a:r>
              <a:rPr sz="2000" spc="-180" dirty="0">
                <a:latin typeface="굴림"/>
                <a:cs typeface="굴림"/>
              </a:rPr>
              <a:t>아</a:t>
            </a:r>
            <a:r>
              <a:rPr sz="2000" dirty="0">
                <a:latin typeface="굴림"/>
                <a:cs typeface="굴림"/>
              </a:rPr>
              <a:t>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만족하</a:t>
            </a:r>
            <a:r>
              <a:rPr sz="2000" spc="-190" dirty="0">
                <a:latin typeface="굴림"/>
                <a:cs typeface="굴림"/>
              </a:rPr>
              <a:t>며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위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오름차순으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정렬해주세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543560" lvl="1" indent="-27749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544195" algn="l"/>
              </a:tabLst>
            </a:pPr>
            <a:r>
              <a:rPr sz="2000" dirty="0">
                <a:latin typeface="굴림"/>
                <a:cs typeface="굴림"/>
              </a:rPr>
              <a:t>값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추가해주세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543560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544195" algn="l"/>
              </a:tabLst>
            </a:pPr>
            <a:r>
              <a:rPr sz="2000" dirty="0">
                <a:latin typeface="굴림"/>
                <a:cs typeface="굴림"/>
              </a:rPr>
              <a:t>값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삭제해주세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lvl="1">
              <a:lnSpc>
                <a:spcPct val="100000"/>
              </a:lnSpc>
              <a:buFont typeface=""/>
              <a:buAutoNum type="arabicPeriod"/>
            </a:pPr>
            <a:endParaRPr sz="2000" dirty="0">
              <a:latin typeface="굴림"/>
              <a:cs typeface="굴림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"/>
              <a:buAutoNum type="arabicPeriod"/>
            </a:pPr>
            <a:endParaRPr sz="17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업그레이</a:t>
            </a:r>
            <a:r>
              <a:rPr sz="2000" spc="-195" dirty="0">
                <a:latin typeface="굴림"/>
                <a:cs typeface="굴림"/>
              </a:rPr>
              <a:t>드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내림차</a:t>
            </a:r>
            <a:r>
              <a:rPr sz="2000" dirty="0">
                <a:latin typeface="굴림"/>
                <a:cs typeface="굴림"/>
              </a:rPr>
              <a:t>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정렬해주세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업그레이</a:t>
            </a:r>
            <a:r>
              <a:rPr sz="2000" spc="-195" dirty="0">
                <a:latin typeface="굴림"/>
                <a:cs typeface="굴림"/>
              </a:rPr>
              <a:t>드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중복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제거하</a:t>
            </a:r>
            <a:r>
              <a:rPr sz="2000" dirty="0">
                <a:latin typeface="굴림"/>
                <a:cs typeface="굴림"/>
              </a:rPr>
              <a:t>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내림차</a:t>
            </a:r>
            <a:r>
              <a:rPr sz="2000" dirty="0">
                <a:latin typeface="굴림"/>
                <a:cs typeface="굴림"/>
              </a:rPr>
              <a:t>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정렬해주세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583F-03EC-42E3-98F9-AEB66523B375}"/>
              </a:ext>
            </a:extLst>
          </p:cNvPr>
          <p:cNvSpPr txBox="1"/>
          <p:nvPr/>
        </p:nvSpPr>
        <p:spPr>
          <a:xfrm>
            <a:off x="1454150" y="5302250"/>
            <a:ext cx="3077124" cy="1456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6385">
              <a:lnSpc>
                <a:spcPct val="5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a</a:t>
            </a:r>
            <a:r>
              <a:rPr lang="en-US" altLang="ko-KR" spc="-235" dirty="0">
                <a:highlight>
                  <a:srgbClr val="FFFF00"/>
                </a:highlight>
                <a:latin typeface="굴림"/>
                <a:cs typeface="굴림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=</a:t>
            </a:r>
            <a:r>
              <a:rPr lang="en-US" altLang="ko-KR" spc="-215" dirty="0">
                <a:highlight>
                  <a:srgbClr val="FFFF00"/>
                </a:highlight>
                <a:latin typeface="굴림"/>
                <a:cs typeface="굴림"/>
              </a:rPr>
              <a:t> </a:t>
            </a:r>
            <a:r>
              <a:rPr lang="en-US" altLang="ko-KR" spc="-130" dirty="0">
                <a:highlight>
                  <a:srgbClr val="FFFF00"/>
                </a:highlight>
                <a:latin typeface="굴림"/>
                <a:cs typeface="굴림"/>
              </a:rPr>
              <a:t>(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4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6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2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1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8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5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3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2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8</a:t>
            </a:r>
            <a:r>
              <a:rPr lang="en-US" altLang="ko-KR" spc="-18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9</a:t>
            </a:r>
            <a:r>
              <a:rPr lang="en-US" altLang="ko-KR" spc="-190" dirty="0">
                <a:highlight>
                  <a:srgbClr val="FFFF00"/>
                </a:highlight>
                <a:latin typeface="굴림"/>
                <a:cs typeface="굴림"/>
              </a:rPr>
              <a:t>,</a:t>
            </a:r>
            <a:r>
              <a:rPr lang="en-US" altLang="ko-KR" spc="45" dirty="0">
                <a:highlight>
                  <a:srgbClr val="FFFF00"/>
                </a:highlight>
                <a:latin typeface="굴림"/>
                <a:cs typeface="굴림"/>
              </a:rPr>
              <a:t>6</a:t>
            </a: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)</a:t>
            </a:r>
          </a:p>
          <a:p>
            <a:pPr marL="298450" indent="-286385">
              <a:lnSpc>
                <a:spcPct val="5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a = list(a)</a:t>
            </a:r>
          </a:p>
          <a:p>
            <a:pPr marL="298450" indent="-286385">
              <a:lnSpc>
                <a:spcPct val="5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lang="en-US" altLang="ko-KR" dirty="0" err="1">
                <a:highlight>
                  <a:srgbClr val="FFFF00"/>
                </a:highlight>
                <a:latin typeface="굴림"/>
                <a:cs typeface="굴림"/>
              </a:rPr>
              <a:t>a.append</a:t>
            </a: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(0)</a:t>
            </a:r>
          </a:p>
          <a:p>
            <a:pPr marL="298450" indent="-286385">
              <a:lnSpc>
                <a:spcPct val="5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lang="en-US" altLang="ko-KR" dirty="0" err="1">
                <a:highlight>
                  <a:srgbClr val="FFFF00"/>
                </a:highlight>
                <a:latin typeface="굴림"/>
                <a:cs typeface="굴림"/>
              </a:rPr>
              <a:t>a.remove</a:t>
            </a: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(9)</a:t>
            </a:r>
          </a:p>
          <a:p>
            <a:pPr marL="298450" indent="-286385">
              <a:lnSpc>
                <a:spcPct val="5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lang="en-US" altLang="ko-KR" dirty="0" err="1">
                <a:highlight>
                  <a:srgbClr val="FFFF00"/>
                </a:highlight>
                <a:latin typeface="굴림"/>
                <a:cs typeface="굴림"/>
              </a:rPr>
              <a:t>a.sort</a:t>
            </a:r>
            <a:r>
              <a:rPr lang="en-US" altLang="ko-KR" dirty="0">
                <a:highlight>
                  <a:srgbClr val="FFFF00"/>
                </a:highlight>
                <a:latin typeface="굴림"/>
                <a:cs typeface="굴림"/>
              </a:rPr>
              <a:t>()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AEC9DA8-5D43-4D3D-B7D2-321369EC9CD4}"/>
              </a:ext>
            </a:extLst>
          </p:cNvPr>
          <p:cNvSpPr txBox="1">
            <a:spLocks/>
          </p:cNvSpPr>
          <p:nvPr/>
        </p:nvSpPr>
        <p:spPr>
          <a:xfrm>
            <a:off x="2893504" y="3142615"/>
            <a:ext cx="5198491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85858"/>
                </a:solidFill>
                <a:latin typeface="굴림"/>
                <a:ea typeface="+mj-ea"/>
                <a:cs typeface="굴림"/>
              </a:defRPr>
            </a:lvl1pPr>
          </a:lstStyle>
          <a:p>
            <a:pPr latinLnBrk="0"/>
            <a:r>
              <a:rPr lang="en-US" altLang="ko-KR" kern="0"/>
              <a:t>04 </a:t>
            </a:r>
            <a:r>
              <a:rPr lang="ko-KR" altLang="en-US" kern="0"/>
              <a:t>파이썬의 제어문</a:t>
            </a:r>
            <a:endParaRPr lang="ko-KR" altLang="en-US" kern="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76143E4-9FC8-4A8F-A0D8-FBF9EEF81200}"/>
              </a:ext>
            </a:extLst>
          </p:cNvPr>
          <p:cNvSpPr/>
          <p:nvPr/>
        </p:nvSpPr>
        <p:spPr>
          <a:xfrm>
            <a:off x="771829" y="350342"/>
            <a:ext cx="9134475" cy="299085"/>
          </a:xfrm>
          <a:custGeom>
            <a:avLst/>
            <a:gdLst/>
            <a:ahLst/>
            <a:cxnLst/>
            <a:rect l="l" t="t" r="r" b="b"/>
            <a:pathLst>
              <a:path w="9134475" h="299084">
                <a:moveTo>
                  <a:pt x="9134005" y="0"/>
                </a:moveTo>
                <a:lnTo>
                  <a:pt x="0" y="0"/>
                </a:lnTo>
                <a:lnTo>
                  <a:pt x="0" y="298538"/>
                </a:lnTo>
                <a:lnTo>
                  <a:pt x="9134005" y="298538"/>
                </a:lnTo>
                <a:lnTo>
                  <a:pt x="9134005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532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9C4569-040F-4DDF-B8BF-4F26B33139B3}"/>
              </a:ext>
            </a:extLst>
          </p:cNvPr>
          <p:cNvSpPr txBox="1"/>
          <p:nvPr/>
        </p:nvSpPr>
        <p:spPr>
          <a:xfrm>
            <a:off x="3511550" y="156845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행동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01B355-2550-4A38-9087-F7C42FCD60EC}"/>
              </a:ext>
            </a:extLst>
          </p:cNvPr>
          <p:cNvSpPr/>
          <p:nvPr/>
        </p:nvSpPr>
        <p:spPr>
          <a:xfrm>
            <a:off x="1377950" y="2559050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에이전트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163ABC-599F-44A6-8D5D-C728E24B664E}"/>
              </a:ext>
            </a:extLst>
          </p:cNvPr>
          <p:cNvSpPr/>
          <p:nvPr/>
        </p:nvSpPr>
        <p:spPr>
          <a:xfrm>
            <a:off x="4959350" y="2559050"/>
            <a:ext cx="1371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환 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8751B-B739-4464-9526-7D2B832E6336}"/>
              </a:ext>
            </a:extLst>
          </p:cNvPr>
          <p:cNvSpPr txBox="1"/>
          <p:nvPr/>
        </p:nvSpPr>
        <p:spPr>
          <a:xfrm>
            <a:off x="3282950" y="3713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보상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B5CD846-2924-4B03-85E6-37D48C3064B3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3854450" y="1149350"/>
            <a:ext cx="12700" cy="3581400"/>
          </a:xfrm>
          <a:prstGeom prst="curvedConnector3">
            <a:avLst>
              <a:gd name="adj1" fmla="val 570697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A26F6179-B04D-41BF-9F4C-246505797550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5400000" flipH="1" flipV="1">
            <a:off x="3854450" y="768350"/>
            <a:ext cx="12700" cy="3581400"/>
          </a:xfrm>
          <a:prstGeom prst="curvedConnector3">
            <a:avLst>
              <a:gd name="adj1" fmla="val 44790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69B459-4D4F-418E-8852-9FDB12C9A6DF}"/>
              </a:ext>
            </a:extLst>
          </p:cNvPr>
          <p:cNvSpPr txBox="1"/>
          <p:nvPr/>
        </p:nvSpPr>
        <p:spPr>
          <a:xfrm>
            <a:off x="1073150" y="5016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강화학습 </a:t>
            </a:r>
          </a:p>
        </p:txBody>
      </p:sp>
    </p:spTree>
    <p:extLst>
      <p:ext uri="{BB962C8B-B14F-4D97-AF65-F5344CB8AC3E}">
        <p14:creationId xmlns:p14="http://schemas.microsoft.com/office/powerpoint/2010/main" val="3088357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337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제어문이</a:t>
            </a:r>
            <a:r>
              <a:rPr sz="2000" b="1" spc="-155" dirty="0">
                <a:solidFill>
                  <a:srgbClr val="014081"/>
                </a:solidFill>
                <a:latin typeface="굴림"/>
                <a:cs typeface="굴림"/>
              </a:rPr>
              <a:t>란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8209280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</a:t>
            </a:r>
            <a:r>
              <a:rPr sz="2000" dirty="0">
                <a:latin typeface="굴림"/>
                <a:cs typeface="굴림"/>
              </a:rPr>
              <a:t>램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행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흐름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제어하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법</a:t>
            </a: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dirty="0">
                <a:latin typeface="굴림"/>
                <a:cs typeface="굴림"/>
              </a:rPr>
              <a:t>밍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언어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기본적으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순서대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내려오</a:t>
            </a:r>
            <a:r>
              <a:rPr sz="2000" dirty="0">
                <a:latin typeface="굴림"/>
                <a:cs typeface="굴림"/>
              </a:rPr>
              <a:t>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행</a:t>
            </a: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실행했던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것을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다시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실행하고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싶거나,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특정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부분은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건너뛰는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복잡한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로직을 </a:t>
            </a:r>
            <a:r>
              <a:rPr sz="2000" spc="-6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위해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제어문이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꼭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필요</a:t>
            </a:r>
            <a:endParaRPr sz="2000" dirty="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000" dirty="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"/>
            </a:pPr>
            <a:endParaRPr sz="1700" dirty="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프로그래밍에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중요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부</a:t>
            </a:r>
            <a:r>
              <a:rPr sz="2000" spc="-185" dirty="0">
                <a:latin typeface="굴림"/>
                <a:cs typeface="굴림"/>
              </a:rPr>
              <a:t>분</a:t>
            </a:r>
            <a:r>
              <a:rPr sz="2000" spc="-180" dirty="0">
                <a:latin typeface="굴림"/>
                <a:cs typeface="굴림"/>
              </a:rPr>
              <a:t>…</a:t>
            </a:r>
            <a:r>
              <a:rPr sz="2000" dirty="0">
                <a:latin typeface="굴림"/>
                <a:cs typeface="굴림"/>
              </a:rPr>
              <a:t>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7005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불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b</a:t>
            </a:r>
            <a:r>
              <a:rPr sz="2000" b="1" spc="-50" dirty="0">
                <a:solidFill>
                  <a:srgbClr val="014081"/>
                </a:solidFill>
                <a:latin typeface="Arial"/>
                <a:cs typeface="Arial"/>
              </a:rPr>
              <a:t>oo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5890260" cy="32245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내장함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65" dirty="0">
                <a:latin typeface="굴림"/>
                <a:cs typeface="굴림"/>
              </a:rPr>
              <a:t>b</a:t>
            </a:r>
            <a:r>
              <a:rPr sz="2000" spc="-90" dirty="0">
                <a:latin typeface="굴림"/>
                <a:cs typeface="굴림"/>
              </a:rPr>
              <a:t>o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</a:t>
            </a:r>
            <a:r>
              <a:rPr sz="2000" dirty="0">
                <a:latin typeface="굴림"/>
                <a:cs typeface="굴림"/>
              </a:rPr>
              <a:t>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참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거짓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음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자료형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참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거</a:t>
            </a:r>
            <a:r>
              <a:rPr sz="2000" dirty="0">
                <a:latin typeface="굴림"/>
                <a:cs typeface="굴림"/>
              </a:rPr>
              <a:t>짓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20" dirty="0">
                <a:latin typeface="굴림"/>
                <a:cs typeface="굴림"/>
              </a:rPr>
              <a:t>문자열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20" dirty="0">
                <a:latin typeface="굴림"/>
                <a:cs typeface="굴림"/>
              </a:rPr>
              <a:t>리스트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90" dirty="0">
                <a:latin typeface="굴림"/>
                <a:cs typeface="굴림"/>
              </a:rPr>
              <a:t>튜플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90" dirty="0">
                <a:latin typeface="굴림"/>
                <a:cs typeface="굴림"/>
              </a:rPr>
              <a:t>사전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90" dirty="0">
                <a:latin typeface="굴림"/>
                <a:cs typeface="굴림"/>
              </a:rPr>
              <a:t>숫자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567" y="3864888"/>
            <a:ext cx="1821697" cy="10035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663" y="5145673"/>
            <a:ext cx="1994875" cy="10840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6251" y="5148368"/>
            <a:ext cx="1831797" cy="987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6938" y="3866063"/>
            <a:ext cx="2405397" cy="10037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96480" y="5165407"/>
            <a:ext cx="1357221" cy="98832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005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불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b</a:t>
            </a:r>
            <a:r>
              <a:rPr sz="2000" b="1" spc="-50" dirty="0">
                <a:solidFill>
                  <a:srgbClr val="014081"/>
                </a:solidFill>
                <a:latin typeface="Arial"/>
                <a:cs typeface="Arial"/>
              </a:rPr>
              <a:t>oo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5194300" cy="170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spc="-185" dirty="0">
                <a:latin typeface="굴림"/>
                <a:cs typeface="굴림"/>
              </a:rPr>
              <a:t>계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비</a:t>
            </a:r>
            <a:r>
              <a:rPr sz="2000" spc="-185" dirty="0">
                <a:latin typeface="굴림"/>
                <a:cs typeface="굴림"/>
              </a:rPr>
              <a:t>교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논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연산</a:t>
            </a:r>
            <a:r>
              <a:rPr sz="2000" dirty="0">
                <a:latin typeface="굴림"/>
                <a:cs typeface="굴림"/>
              </a:rPr>
              <a:t>자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97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크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크거</a:t>
            </a:r>
            <a:r>
              <a:rPr sz="2000" dirty="0">
                <a:latin typeface="굴림"/>
                <a:cs typeface="굴림"/>
              </a:rPr>
              <a:t>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같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작거</a:t>
            </a:r>
            <a:r>
              <a:rPr sz="2000" dirty="0">
                <a:latin typeface="굴림"/>
                <a:cs typeface="굴림"/>
              </a:rPr>
              <a:t>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같</a:t>
            </a:r>
            <a:r>
              <a:rPr sz="2000" spc="-18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같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않</a:t>
            </a:r>
            <a:r>
              <a:rPr sz="2000" dirty="0">
                <a:latin typeface="굴림"/>
                <a:cs typeface="굴림"/>
              </a:rPr>
              <a:t>다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그리</a:t>
            </a:r>
            <a:r>
              <a:rPr sz="2000" spc="-190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혹</a:t>
            </a:r>
            <a:r>
              <a:rPr sz="2000" spc="-185" dirty="0">
                <a:latin typeface="굴림"/>
                <a:cs typeface="굴림"/>
              </a:rPr>
              <a:t>은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아니</a:t>
            </a:r>
            <a:r>
              <a:rPr sz="2000" dirty="0">
                <a:latin typeface="굴림"/>
                <a:cs typeface="굴림"/>
              </a:rPr>
              <a:t>다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815" y="3278912"/>
            <a:ext cx="1592803" cy="12639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0272" y="1691761"/>
            <a:ext cx="1720484" cy="12640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6217" y="5047357"/>
            <a:ext cx="2533689" cy="12313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6746" y="5010787"/>
            <a:ext cx="2028238" cy="123094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7005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불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b</a:t>
            </a:r>
            <a:r>
              <a:rPr sz="2000" b="1" spc="-50" dirty="0">
                <a:solidFill>
                  <a:srgbClr val="014081"/>
                </a:solidFill>
                <a:latin typeface="Arial"/>
                <a:cs typeface="Arial"/>
              </a:rPr>
              <a:t>oo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1995378"/>
            <a:ext cx="7912100" cy="90995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6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연산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3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1800" spc="-170" dirty="0">
                <a:latin typeface="굴림"/>
                <a:cs typeface="굴림"/>
              </a:rPr>
              <a:t>프로그래밍</a:t>
            </a:r>
            <a:r>
              <a:rPr sz="1800" dirty="0">
                <a:latin typeface="굴림"/>
                <a:cs typeface="굴림"/>
              </a:rPr>
              <a:t>을</a:t>
            </a:r>
            <a:r>
              <a:rPr sz="1800" spc="-30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할</a:t>
            </a:r>
            <a:r>
              <a:rPr sz="1800" spc="-31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때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관</a:t>
            </a:r>
            <a:r>
              <a:rPr sz="1800" dirty="0">
                <a:latin typeface="굴림"/>
                <a:cs typeface="굴림"/>
              </a:rPr>
              <a:t>계</a:t>
            </a:r>
            <a:r>
              <a:rPr sz="1800" spc="-32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연산자</a:t>
            </a:r>
            <a:r>
              <a:rPr sz="1800" dirty="0">
                <a:latin typeface="굴림"/>
                <a:cs typeface="굴림"/>
              </a:rPr>
              <a:t>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논</a:t>
            </a:r>
            <a:r>
              <a:rPr sz="1800" dirty="0">
                <a:latin typeface="굴림"/>
                <a:cs typeface="굴림"/>
              </a:rPr>
              <a:t>리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연산자</a:t>
            </a:r>
            <a:r>
              <a:rPr sz="1800" dirty="0">
                <a:latin typeface="굴림"/>
                <a:cs typeface="굴림"/>
              </a:rPr>
              <a:t>를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함</a:t>
            </a:r>
            <a:r>
              <a:rPr sz="1800" dirty="0">
                <a:latin typeface="굴림"/>
                <a:cs typeface="굴림"/>
              </a:rPr>
              <a:t>께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사용하</a:t>
            </a:r>
            <a:r>
              <a:rPr sz="1800" dirty="0">
                <a:latin typeface="굴림"/>
                <a:cs typeface="굴림"/>
              </a:rPr>
              <a:t>는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경우</a:t>
            </a:r>
            <a:r>
              <a:rPr sz="1800" dirty="0">
                <a:latin typeface="굴림"/>
                <a:cs typeface="굴림"/>
              </a:rPr>
              <a:t>가</a:t>
            </a:r>
            <a:r>
              <a:rPr sz="1800" spc="-310" dirty="0">
                <a:latin typeface="굴림"/>
                <a:cs typeface="굴림"/>
              </a:rPr>
              <a:t> </a:t>
            </a:r>
            <a:r>
              <a:rPr sz="1800" spc="-170" dirty="0">
                <a:latin typeface="굴림"/>
                <a:cs typeface="굴림"/>
              </a:rPr>
              <a:t>많</a:t>
            </a:r>
            <a:r>
              <a:rPr sz="1800" dirty="0">
                <a:latin typeface="굴림"/>
                <a:cs typeface="굴림"/>
              </a:rPr>
              <a:t>음</a:t>
            </a:r>
            <a:endParaRPr sz="1800">
              <a:latin typeface="굴림"/>
              <a:cs typeface="굴림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829" y="5080152"/>
            <a:ext cx="270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d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r</a:t>
            </a:r>
            <a:r>
              <a:rPr sz="2000" spc="-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연산자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352" y="3277710"/>
            <a:ext cx="1763411" cy="10789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5531" y="3245972"/>
            <a:ext cx="1929915" cy="10532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1523" y="5100132"/>
            <a:ext cx="1890238" cy="10785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7005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불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자료</a:t>
            </a:r>
            <a:r>
              <a:rPr sz="2000" b="1" spc="-150" dirty="0">
                <a:solidFill>
                  <a:srgbClr val="014081"/>
                </a:solidFill>
                <a:latin typeface="굴림"/>
                <a:cs typeface="굴림"/>
              </a:rPr>
              <a:t>형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(</a:t>
            </a:r>
            <a:r>
              <a:rPr sz="2000" b="1" spc="-25" dirty="0">
                <a:solidFill>
                  <a:srgbClr val="014081"/>
                </a:solidFill>
                <a:latin typeface="Arial"/>
                <a:cs typeface="Arial"/>
              </a:rPr>
              <a:t>b</a:t>
            </a:r>
            <a:r>
              <a:rPr sz="2000" b="1" spc="-50" dirty="0">
                <a:solidFill>
                  <a:srgbClr val="014081"/>
                </a:solidFill>
                <a:latin typeface="Arial"/>
                <a:cs typeface="Arial"/>
              </a:rPr>
              <a:t>oo</a:t>
            </a:r>
            <a:r>
              <a:rPr sz="2000" b="1" spc="-55" dirty="0">
                <a:solidFill>
                  <a:srgbClr val="014081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1408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95378"/>
            <a:ext cx="1720214" cy="90995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36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연산</a:t>
            </a:r>
            <a:r>
              <a:rPr sz="2000" dirty="0">
                <a:latin typeface="굴림"/>
                <a:cs typeface="굴림"/>
              </a:rPr>
              <a:t>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3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1800" spc="-15" dirty="0">
                <a:latin typeface="굴림"/>
                <a:cs typeface="굴림"/>
              </a:rPr>
              <a:t>i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dirty="0">
                <a:latin typeface="굴림"/>
                <a:cs typeface="굴림"/>
              </a:rPr>
              <a:t>,</a:t>
            </a:r>
            <a:r>
              <a:rPr sz="1800" spc="-305" dirty="0">
                <a:latin typeface="굴림"/>
                <a:cs typeface="굴림"/>
              </a:rPr>
              <a:t> </a:t>
            </a:r>
            <a:r>
              <a:rPr sz="1800" spc="-5" dirty="0">
                <a:latin typeface="굴림"/>
                <a:cs typeface="굴림"/>
              </a:rPr>
              <a:t>n</a:t>
            </a:r>
            <a:r>
              <a:rPr sz="1800" spc="-70" dirty="0">
                <a:latin typeface="굴림"/>
                <a:cs typeface="굴림"/>
              </a:rPr>
              <a:t>o</a:t>
            </a:r>
            <a:r>
              <a:rPr sz="1800" dirty="0">
                <a:latin typeface="굴림"/>
                <a:cs typeface="굴림"/>
              </a:rPr>
              <a:t>t</a:t>
            </a:r>
            <a:r>
              <a:rPr sz="1800" spc="-5" dirty="0">
                <a:latin typeface="굴림"/>
                <a:cs typeface="굴림"/>
              </a:rPr>
              <a:t> </a:t>
            </a:r>
            <a:r>
              <a:rPr sz="1800" spc="-15" dirty="0">
                <a:latin typeface="굴림"/>
                <a:cs typeface="굴림"/>
              </a:rPr>
              <a:t>i</a:t>
            </a:r>
            <a:r>
              <a:rPr sz="1800" dirty="0">
                <a:latin typeface="굴림"/>
                <a:cs typeface="굴림"/>
              </a:rPr>
              <a:t>n</a:t>
            </a:r>
            <a:endParaRPr sz="18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015" y="3481349"/>
            <a:ext cx="2626275" cy="12319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6219" y="3460448"/>
            <a:ext cx="2957465" cy="12317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901305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파이썬에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조건문이</a:t>
            </a:r>
            <a:r>
              <a:rPr sz="2000" spc="-195" dirty="0">
                <a:latin typeface="굴림"/>
                <a:cs typeface="굴림"/>
              </a:rPr>
              <a:t>란</a:t>
            </a:r>
            <a:r>
              <a:rPr sz="2000" dirty="0">
                <a:latin typeface="굴림"/>
                <a:cs typeface="굴림"/>
              </a:rPr>
              <a:t>?</a:t>
            </a:r>
            <a:endParaRPr sz="2000">
              <a:latin typeface="굴림"/>
              <a:cs typeface="굴림"/>
            </a:endParaRPr>
          </a:p>
          <a:p>
            <a:pPr marL="811530" marR="5080" lvl="1" indent="-342900">
              <a:lnSpc>
                <a:spcPct val="149900"/>
              </a:lnSpc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실행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제어하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위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제어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중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하나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따</a:t>
            </a:r>
            <a:r>
              <a:rPr sz="2000" dirty="0">
                <a:latin typeface="굴림"/>
                <a:cs typeface="굴림"/>
              </a:rPr>
              <a:t>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행  </a:t>
            </a:r>
            <a:r>
              <a:rPr sz="2000" spc="-120" dirty="0">
                <a:latin typeface="굴림"/>
                <a:cs typeface="굴림"/>
              </a:rPr>
              <a:t>결과를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달리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f</a:t>
            </a:r>
            <a:r>
              <a:rPr sz="2000" spc="-10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</a:t>
            </a:r>
            <a:r>
              <a:rPr sz="2000" dirty="0">
                <a:latin typeface="굴림"/>
                <a:cs typeface="굴림"/>
              </a:rPr>
              <a:t>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</a:t>
            </a:r>
            <a:endParaRPr sz="2000">
              <a:latin typeface="굴림"/>
              <a:cs typeface="굴림"/>
            </a:endParaRPr>
          </a:p>
          <a:p>
            <a:pPr marL="469265">
              <a:lnSpc>
                <a:spcPct val="100000"/>
              </a:lnSpc>
              <a:spcBef>
                <a:spcPts val="1195"/>
              </a:spcBef>
            </a:pPr>
            <a:r>
              <a:rPr sz="2000" spc="-90" dirty="0">
                <a:latin typeface="굴림"/>
                <a:cs typeface="굴림"/>
              </a:rPr>
              <a:t>코드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20" dirty="0">
                <a:solidFill>
                  <a:srgbClr val="FF0000"/>
                </a:solidFill>
                <a:latin typeface="굴림"/>
                <a:cs typeface="굴림"/>
              </a:rPr>
              <a:t>콜론,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35" dirty="0">
                <a:solidFill>
                  <a:srgbClr val="FF0000"/>
                </a:solidFill>
                <a:latin typeface="굴림"/>
                <a:cs typeface="굴림"/>
              </a:rPr>
              <a:t>들여쓰기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굴림"/>
                <a:cs typeface="굴림"/>
              </a:rPr>
              <a:t>필수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!</a:t>
            </a:r>
            <a:r>
              <a:rPr sz="2000" spc="-27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(Tab</a:t>
            </a:r>
            <a:r>
              <a:rPr sz="2000" spc="-2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키를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활용해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들여쓰기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사용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하는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것을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추천)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915" y="2750387"/>
            <a:ext cx="1707309" cy="19631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2305" y="2750384"/>
            <a:ext cx="1625052" cy="14639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6106" y="2717095"/>
            <a:ext cx="2920606" cy="22322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501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파이썬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의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특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징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4062095" cy="2767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메모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</a:t>
            </a:r>
            <a:r>
              <a:rPr sz="2000" dirty="0">
                <a:latin typeface="굴림"/>
                <a:cs typeface="굴림"/>
              </a:rPr>
              <a:t>동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리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쉬</a:t>
            </a:r>
            <a:r>
              <a:rPr sz="2000" dirty="0">
                <a:latin typeface="굴림"/>
                <a:cs typeface="굴림"/>
              </a:rPr>
              <a:t>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유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보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많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라이브러</a:t>
            </a:r>
            <a:r>
              <a:rPr sz="2000" dirty="0">
                <a:latin typeface="굴림"/>
                <a:cs typeface="굴림"/>
              </a:rPr>
              <a:t>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</a:t>
            </a:r>
            <a:r>
              <a:rPr sz="2000" dirty="0">
                <a:latin typeface="굴림"/>
                <a:cs typeface="굴림"/>
              </a:rPr>
              <a:t>공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높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확장</a:t>
            </a:r>
            <a:r>
              <a:rPr sz="2000" dirty="0">
                <a:latin typeface="굴림"/>
                <a:cs typeface="굴림"/>
              </a:rPr>
              <a:t>성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짧아지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</a:t>
            </a:r>
            <a:r>
              <a:rPr sz="2000" dirty="0">
                <a:latin typeface="굴림"/>
                <a:cs typeface="굴림"/>
              </a:rPr>
              <a:t>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&amp;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일관</a:t>
            </a:r>
            <a:r>
              <a:rPr sz="2000" dirty="0">
                <a:latin typeface="굴림"/>
                <a:cs typeface="굴림"/>
              </a:rPr>
              <a:t>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</a:t>
            </a:r>
            <a:r>
              <a:rPr sz="2000" dirty="0">
                <a:latin typeface="굴림"/>
                <a:cs typeface="굴림"/>
              </a:rPr>
              <a:t>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스타</a:t>
            </a:r>
            <a:r>
              <a:rPr sz="2000" dirty="0">
                <a:latin typeface="굴림"/>
                <a:cs typeface="굴림"/>
              </a:rPr>
              <a:t>일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스크립</a:t>
            </a:r>
            <a:r>
              <a:rPr sz="2000" dirty="0">
                <a:latin typeface="굴림"/>
                <a:cs typeface="굴림"/>
              </a:rPr>
              <a:t>트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</a:t>
            </a:r>
            <a:r>
              <a:rPr sz="2000" dirty="0">
                <a:latin typeface="굴림"/>
                <a:cs typeface="굴림"/>
              </a:rPr>
              <a:t>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대화</a:t>
            </a:r>
            <a:r>
              <a:rPr sz="2000" dirty="0">
                <a:latin typeface="굴림"/>
                <a:cs typeface="굴림"/>
              </a:rPr>
              <a:t>형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언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498080" cy="368109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만족하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</a:t>
            </a:r>
            <a:r>
              <a:rPr sz="2000" dirty="0">
                <a:latin typeface="굴림"/>
                <a:cs typeface="굴림"/>
              </a:rPr>
              <a:t>램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작성하</a:t>
            </a:r>
            <a:r>
              <a:rPr sz="2000" dirty="0"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  <a:p>
            <a:pPr marL="480059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0059" algn="l"/>
              </a:tabLst>
            </a:pPr>
            <a:r>
              <a:rPr sz="2000" spc="-180" dirty="0">
                <a:latin typeface="굴림"/>
                <a:cs typeface="굴림"/>
              </a:rPr>
              <a:t>나이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</a:t>
            </a:r>
            <a:r>
              <a:rPr sz="2000" spc="-185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20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청소</a:t>
            </a:r>
            <a:r>
              <a:rPr sz="2000" dirty="0">
                <a:latin typeface="굴림"/>
                <a:cs typeface="굴림"/>
              </a:rPr>
              <a:t>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불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dirty="0">
                <a:latin typeface="굴림"/>
                <a:cs typeface="굴림"/>
              </a:rPr>
              <a:t>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spc="-185" dirty="0">
                <a:latin typeface="굴림"/>
                <a:cs typeface="굴림"/>
              </a:rPr>
              <a:t>능</a:t>
            </a:r>
            <a:r>
              <a:rPr sz="2000" dirty="0">
                <a:latin typeface="굴림"/>
                <a:cs typeface="굴림"/>
              </a:rPr>
              <a:t>”</a:t>
            </a:r>
            <a:endParaRPr sz="2000">
              <a:latin typeface="굴림"/>
              <a:cs typeface="굴림"/>
            </a:endParaRPr>
          </a:p>
          <a:p>
            <a:pPr marL="480059" lvl="1" indent="-27813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80695" algn="l"/>
              </a:tabLst>
            </a:pP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40" dirty="0">
                <a:latin typeface="굴림"/>
                <a:cs typeface="굴림"/>
              </a:rPr>
              <a:t>9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이하</a:t>
            </a:r>
            <a:r>
              <a:rPr sz="2000" spc="-190" dirty="0">
                <a:latin typeface="굴림"/>
                <a:cs typeface="굴림"/>
              </a:rPr>
              <a:t>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불</a:t>
            </a:r>
            <a:r>
              <a:rPr sz="2000" spc="-185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“</a:t>
            </a:r>
            <a:endParaRPr sz="2000">
              <a:latin typeface="굴림"/>
              <a:cs typeface="굴림"/>
            </a:endParaRPr>
          </a:p>
          <a:p>
            <a:pPr lvl="1">
              <a:lnSpc>
                <a:spcPct val="100000"/>
              </a:lnSpc>
              <a:buFont typeface=""/>
              <a:buAutoNum type="arabicPeriod"/>
            </a:pPr>
            <a:endParaRPr sz="2000">
              <a:latin typeface="굴림"/>
              <a:cs typeface="굴림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"/>
              <a:buAutoNum type="arabicPeriod"/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50" dirty="0">
                <a:latin typeface="굴림"/>
                <a:cs typeface="굴림"/>
              </a:rPr>
              <a:t>업그레이드!</a:t>
            </a:r>
            <a:endParaRPr sz="2000">
              <a:latin typeface="굴림"/>
              <a:cs typeface="굴림"/>
            </a:endParaRPr>
          </a:p>
          <a:p>
            <a:pPr marL="417195" lvl="1" indent="-2794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17830" algn="l"/>
              </a:tabLst>
            </a:pPr>
            <a:r>
              <a:rPr sz="2000" spc="-180" dirty="0">
                <a:latin typeface="굴림"/>
                <a:cs typeface="굴림"/>
              </a:rPr>
              <a:t>부모님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왔는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45" dirty="0">
                <a:latin typeface="굴림"/>
                <a:cs typeface="굴림"/>
              </a:rPr>
              <a:t>0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</a:t>
            </a:r>
            <a:r>
              <a:rPr sz="2000" dirty="0">
                <a:latin typeface="굴림"/>
                <a:cs typeface="굴림"/>
              </a:rPr>
              <a:t>고</a:t>
            </a:r>
            <a:endParaRPr sz="2000">
              <a:latin typeface="굴림"/>
              <a:cs typeface="굴림"/>
            </a:endParaRPr>
          </a:p>
          <a:p>
            <a:pPr marL="417195" lvl="1" indent="-279400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17830" algn="l"/>
              </a:tabLst>
            </a:pPr>
            <a:r>
              <a:rPr sz="2000" spc="-180" dirty="0">
                <a:latin typeface="굴림"/>
                <a:cs typeface="굴림"/>
              </a:rPr>
              <a:t>부모님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같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왔다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dirty="0">
                <a:latin typeface="굴림"/>
                <a:cs typeface="굴림"/>
              </a:rPr>
              <a:t>5</a:t>
            </a:r>
            <a:r>
              <a:rPr sz="2000" spc="-114" dirty="0">
                <a:latin typeface="굴림"/>
                <a:cs typeface="굴림"/>
              </a:rPr>
              <a:t> </a:t>
            </a:r>
            <a:r>
              <a:rPr sz="2000" spc="114" dirty="0">
                <a:latin typeface="굴림"/>
                <a:cs typeface="굴림"/>
              </a:rPr>
              <a:t>~</a:t>
            </a:r>
            <a:r>
              <a:rPr sz="2000" spc="45" dirty="0">
                <a:latin typeface="굴림"/>
                <a:cs typeface="굴림"/>
              </a:rPr>
              <a:t>1</a:t>
            </a:r>
            <a:r>
              <a:rPr sz="2000" spc="40" dirty="0">
                <a:latin typeface="굴림"/>
                <a:cs typeface="굴림"/>
              </a:rPr>
              <a:t>9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람</a:t>
            </a:r>
            <a:r>
              <a:rPr sz="2000" spc="-33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spc="-185" dirty="0">
                <a:latin typeface="굴림"/>
                <a:cs typeface="굴림"/>
              </a:rPr>
              <a:t>능</a:t>
            </a:r>
            <a:r>
              <a:rPr sz="2000" dirty="0">
                <a:latin typeface="굴림"/>
                <a:cs typeface="굴림"/>
              </a:rPr>
              <a:t>“</a:t>
            </a:r>
            <a:endParaRPr sz="2000">
              <a:latin typeface="굴림"/>
              <a:cs typeface="굴림"/>
            </a:endParaRPr>
          </a:p>
          <a:p>
            <a:pPr marL="417195" lvl="1" indent="-2794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17830" algn="l"/>
              </a:tabLst>
            </a:pPr>
            <a:r>
              <a:rPr sz="2000" spc="-180" dirty="0">
                <a:latin typeface="굴림"/>
                <a:cs typeface="굴림"/>
              </a:rPr>
              <a:t>부모님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같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왔어</a:t>
            </a:r>
            <a:r>
              <a:rPr sz="2000" dirty="0">
                <a:latin typeface="굴림"/>
                <a:cs typeface="굴림"/>
              </a:rPr>
              <a:t>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15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미만이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관</a:t>
            </a:r>
            <a:r>
              <a:rPr sz="2000" dirty="0">
                <a:latin typeface="굴림"/>
                <a:cs typeface="굴림"/>
              </a:rPr>
              <a:t>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불</a:t>
            </a:r>
            <a:r>
              <a:rPr sz="2000" spc="-185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＂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590790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네이</a:t>
            </a:r>
            <a:r>
              <a:rPr sz="2000" dirty="0">
                <a:latin typeface="굴림"/>
                <a:cs typeface="굴림"/>
              </a:rPr>
              <a:t>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로그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로</a:t>
            </a:r>
            <a:r>
              <a:rPr sz="2000" dirty="0">
                <a:latin typeface="굴림"/>
                <a:cs typeface="굴림"/>
              </a:rPr>
              <a:t>직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구현하</a:t>
            </a:r>
            <a:r>
              <a:rPr sz="2000" dirty="0">
                <a:latin typeface="굴림"/>
                <a:cs typeface="굴림"/>
              </a:rPr>
              <a:t>기</a:t>
            </a:r>
            <a:endParaRPr sz="2000">
              <a:latin typeface="굴림"/>
              <a:cs typeface="굴림"/>
            </a:endParaRPr>
          </a:p>
          <a:p>
            <a:pPr marL="480059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0059" algn="l"/>
              </a:tabLst>
            </a:pPr>
            <a:r>
              <a:rPr sz="2000" spc="-180" dirty="0">
                <a:latin typeface="굴림"/>
                <a:cs typeface="굴림"/>
              </a:rPr>
              <a:t>아이디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때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아이디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해주세</a:t>
            </a:r>
            <a:r>
              <a:rPr sz="2000" spc="-190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“</a:t>
            </a:r>
            <a:endParaRPr sz="2000">
              <a:latin typeface="굴림"/>
              <a:cs typeface="굴림"/>
            </a:endParaRPr>
          </a:p>
          <a:p>
            <a:pPr marL="480059" lvl="1" indent="-27749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480059" algn="l"/>
              </a:tabLst>
            </a:pPr>
            <a:r>
              <a:rPr sz="2000" spc="-180" dirty="0">
                <a:latin typeface="굴림"/>
                <a:cs typeface="굴림"/>
              </a:rPr>
              <a:t>비밀번호</a:t>
            </a:r>
            <a:r>
              <a:rPr sz="2000" dirty="0">
                <a:latin typeface="굴림"/>
                <a:cs typeface="굴림"/>
              </a:rPr>
              <a:t>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없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때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비밀번호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해주세</a:t>
            </a:r>
            <a:r>
              <a:rPr sz="2000" spc="-190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“</a:t>
            </a:r>
            <a:endParaRPr sz="2000">
              <a:latin typeface="굴림"/>
              <a:cs typeface="굴림"/>
            </a:endParaRPr>
          </a:p>
          <a:p>
            <a:pPr marL="480059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0059" algn="l"/>
              </a:tabLst>
            </a:pPr>
            <a:r>
              <a:rPr sz="2000" spc="-180" dirty="0">
                <a:latin typeface="굴림"/>
                <a:cs typeface="굴림"/>
              </a:rPr>
              <a:t>틀렸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때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아이</a:t>
            </a:r>
            <a:r>
              <a:rPr sz="2000" dirty="0">
                <a:latin typeface="굴림"/>
                <a:cs typeface="굴림"/>
              </a:rPr>
              <a:t>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혹</a:t>
            </a:r>
            <a:r>
              <a:rPr sz="2000" dirty="0">
                <a:latin typeface="굴림"/>
                <a:cs typeface="굴림"/>
              </a:rPr>
              <a:t>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비번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잘못되었습니</a:t>
            </a:r>
            <a:r>
              <a:rPr sz="2000" spc="-195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확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해주세</a:t>
            </a:r>
            <a:r>
              <a:rPr sz="2000" spc="-190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“</a:t>
            </a:r>
            <a:endParaRPr sz="2000">
              <a:latin typeface="굴림"/>
              <a:cs typeface="굴림"/>
            </a:endParaRPr>
          </a:p>
          <a:p>
            <a:pPr marL="480059" lvl="1" indent="-27749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80059" algn="l"/>
              </a:tabLst>
            </a:pPr>
            <a:r>
              <a:rPr sz="2000" spc="-180" dirty="0">
                <a:latin typeface="굴림"/>
                <a:cs typeface="굴림"/>
              </a:rPr>
              <a:t>모</a:t>
            </a:r>
            <a:r>
              <a:rPr sz="2000" dirty="0">
                <a:latin typeface="굴림"/>
                <a:cs typeface="굴림"/>
              </a:rPr>
              <a:t>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맞을</a:t>
            </a:r>
            <a:r>
              <a:rPr sz="2000" spc="-190" dirty="0">
                <a:latin typeface="굴림"/>
                <a:cs typeface="굴림"/>
              </a:rPr>
              <a:t>때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310" dirty="0">
                <a:latin typeface="굴림"/>
                <a:cs typeface="굴림"/>
              </a:rPr>
              <a:t>“</a:t>
            </a:r>
            <a:r>
              <a:rPr sz="2000" spc="-180" dirty="0">
                <a:latin typeface="굴림"/>
                <a:cs typeface="굴림"/>
              </a:rPr>
              <a:t>로그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성</a:t>
            </a:r>
            <a:r>
              <a:rPr sz="2000" spc="-185" dirty="0">
                <a:latin typeface="굴림"/>
                <a:cs typeface="굴림"/>
              </a:rPr>
              <a:t>공</a:t>
            </a:r>
            <a:r>
              <a:rPr sz="2000" dirty="0">
                <a:latin typeface="굴림"/>
                <a:cs typeface="굴림"/>
              </a:rPr>
              <a:t>＂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155634"/>
            <a:ext cx="7906384" cy="3529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국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spc="-185" dirty="0">
                <a:latin typeface="굴림"/>
                <a:cs typeface="굴림"/>
              </a:rPr>
              <a:t>학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네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가지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점수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받습니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 dirty="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970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국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학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과목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평균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25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,</a:t>
            </a:r>
          </a:p>
          <a:p>
            <a:pPr marL="746760" lvl="1" indent="-27813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47395" algn="l"/>
              </a:tabLst>
            </a:pPr>
            <a:r>
              <a:rPr sz="2000" spc="45" dirty="0">
                <a:latin typeface="굴림"/>
                <a:cs typeface="굴림"/>
              </a:rPr>
              <a:t>8</a:t>
            </a:r>
            <a:r>
              <a:rPr sz="2000" spc="40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5" dirty="0">
                <a:latin typeface="굴림"/>
                <a:cs typeface="굴림"/>
              </a:rPr>
              <a:t>B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7</a:t>
            </a:r>
            <a:r>
              <a:rPr sz="2000" spc="40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C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6</a:t>
            </a:r>
            <a:r>
              <a:rPr sz="2000" spc="40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05" dirty="0">
                <a:latin typeface="굴림"/>
                <a:cs typeface="굴림"/>
              </a:rPr>
              <a:t>D</a:t>
            </a:r>
            <a:r>
              <a:rPr sz="2000" dirty="0">
                <a:latin typeface="굴림"/>
                <a:cs typeface="굴림"/>
              </a:rPr>
              <a:t>,</a:t>
            </a:r>
          </a:p>
          <a:p>
            <a:pPr marL="746125" lvl="1" indent="-27749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나머지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70" dirty="0">
                <a:latin typeface="굴림"/>
                <a:cs typeface="굴림"/>
              </a:rPr>
              <a:t>F</a:t>
            </a:r>
            <a:r>
              <a:rPr sz="2000" spc="-180" dirty="0">
                <a:latin typeface="굴림"/>
                <a:cs typeface="굴림"/>
              </a:rPr>
              <a:t>학점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부여하</a:t>
            </a:r>
            <a:r>
              <a:rPr sz="2000" spc="-190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"/>
              <a:buAutoNum type="arabicPeriod"/>
            </a:pPr>
            <a:endParaRPr sz="2800" dirty="0">
              <a:latin typeface="굴림"/>
              <a:cs typeface="굴림"/>
            </a:endParaRPr>
          </a:p>
          <a:p>
            <a:pPr marL="202565" marR="5080" indent="-190500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출석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80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학점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+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부여하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 </a:t>
            </a:r>
            <a:endParaRPr lang="en-US" altLang="ko-KR" sz="2000" dirty="0">
              <a:latin typeface="굴림"/>
              <a:cs typeface="굴림"/>
            </a:endParaRPr>
          </a:p>
          <a:p>
            <a:pPr marL="12065" marR="5080">
              <a:lnSpc>
                <a:spcPct val="149900"/>
              </a:lnSpc>
              <a:tabLst>
                <a:tab pos="299085" algn="l"/>
              </a:tabLst>
            </a:pPr>
            <a:r>
              <a:rPr lang="en-US" altLang="ko-KR" sz="2000" dirty="0">
                <a:latin typeface="굴림"/>
                <a:cs typeface="굴림"/>
              </a:rPr>
              <a:t>    </a:t>
            </a:r>
            <a:r>
              <a:rPr sz="200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5" dirty="0">
                <a:latin typeface="굴림"/>
                <a:cs typeface="굴림"/>
              </a:rPr>
              <a:t>예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평</a:t>
            </a:r>
            <a:r>
              <a:rPr sz="2000" dirty="0">
                <a:latin typeface="굴림"/>
                <a:cs typeface="굴림"/>
              </a:rPr>
              <a:t>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92</a:t>
            </a:r>
            <a:r>
              <a:rPr sz="2000" spc="-185" dirty="0">
                <a:latin typeface="굴림"/>
                <a:cs typeface="굴림"/>
              </a:rPr>
              <a:t>점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25" dirty="0">
                <a:latin typeface="굴림"/>
                <a:cs typeface="굴림"/>
              </a:rPr>
              <a:t>A</a:t>
            </a:r>
            <a:r>
              <a:rPr sz="2000" spc="-55" dirty="0">
                <a:latin typeface="굴림"/>
                <a:cs typeface="굴림"/>
              </a:rPr>
              <a:t>+</a:t>
            </a:r>
            <a:r>
              <a:rPr sz="2000" dirty="0">
                <a:latin typeface="굴림"/>
                <a:cs typeface="굴림"/>
              </a:rPr>
              <a:t>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4075429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0" dirty="0">
                <a:latin typeface="굴림"/>
                <a:cs typeface="굴림"/>
              </a:rPr>
              <a:t>f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문</a:t>
            </a:r>
          </a:p>
          <a:p>
            <a:pPr marL="2025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들여쓰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레</a:t>
            </a:r>
            <a:r>
              <a:rPr sz="2000" dirty="0">
                <a:latin typeface="굴림"/>
                <a:cs typeface="굴림"/>
              </a:rPr>
              <a:t>벨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spc="-185" dirty="0">
                <a:latin typeface="굴림"/>
                <a:cs typeface="굴림"/>
              </a:rPr>
              <a:t>의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f</a:t>
            </a:r>
            <a:r>
              <a:rPr sz="2000" spc="-12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다음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dirty="0">
                <a:latin typeface="굴림"/>
                <a:cs typeface="굴림"/>
              </a:rPr>
              <a:t>e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328" y="3390117"/>
            <a:ext cx="1646110" cy="14968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1553" y="3407121"/>
            <a:ext cx="1708299" cy="14642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400" y="3402288"/>
            <a:ext cx="3223562" cy="226580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436562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0" dirty="0">
                <a:latin typeface="굴림"/>
                <a:cs typeface="굴림"/>
              </a:rPr>
              <a:t>f</a:t>
            </a:r>
            <a:r>
              <a:rPr sz="2000" spc="-180" dirty="0">
                <a:latin typeface="굴림"/>
                <a:cs typeface="굴림"/>
              </a:rPr>
              <a:t>,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5" dirty="0">
                <a:latin typeface="굴림"/>
                <a:cs typeface="굴림"/>
              </a:rPr>
              <a:t>f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순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spc="-185" dirty="0">
                <a:latin typeface="굴림"/>
                <a:cs typeface="굴림"/>
              </a:rPr>
              <a:t>의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위에서부</a:t>
            </a:r>
            <a:r>
              <a:rPr sz="2000" dirty="0">
                <a:latin typeface="굴림"/>
                <a:cs typeface="굴림"/>
              </a:rPr>
              <a:t>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아래</a:t>
            </a:r>
            <a:r>
              <a:rPr sz="2000" spc="-190" dirty="0">
                <a:latin typeface="굴림"/>
                <a:cs typeface="굴림"/>
              </a:rPr>
              <a:t>로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1500" y="3485797"/>
            <a:ext cx="1695508" cy="24607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1695" y="3452566"/>
            <a:ext cx="1678138" cy="24616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8448" y="3444928"/>
            <a:ext cx="1682435" cy="242769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3711575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중</a:t>
            </a:r>
            <a:r>
              <a:rPr sz="2000" dirty="0">
                <a:latin typeface="굴림"/>
                <a:cs typeface="굴림"/>
              </a:rPr>
              <a:t>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  <a:p>
            <a:pPr marL="2025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들여쓰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복잡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한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조건일수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록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들여쓰기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가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중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요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9689" y="3644458"/>
            <a:ext cx="1924695" cy="19950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9568" y="3685577"/>
            <a:ext cx="1852941" cy="19620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64402" y="3669093"/>
            <a:ext cx="2131679" cy="176698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조건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5459730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spc="-185" dirty="0">
                <a:latin typeface="굴림"/>
                <a:cs typeface="굴림"/>
              </a:rPr>
              <a:t>용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표현</a:t>
            </a:r>
            <a:r>
              <a:rPr sz="2000" spc="-190" dirty="0">
                <a:latin typeface="굴림"/>
                <a:cs typeface="굴림"/>
              </a:rPr>
              <a:t>식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복잡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조건문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줄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표</a:t>
            </a:r>
            <a:r>
              <a:rPr sz="2000" dirty="0">
                <a:latin typeface="굴림"/>
                <a:cs typeface="굴림"/>
              </a:rPr>
              <a:t>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25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7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f</a:t>
            </a:r>
            <a:r>
              <a:rPr sz="2000" spc="-10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45" dirty="0">
                <a:latin typeface="굴림"/>
                <a:cs typeface="굴림"/>
              </a:rPr>
              <a:t> </a:t>
            </a:r>
            <a:r>
              <a:rPr sz="2000" spc="-70" dirty="0">
                <a:latin typeface="굴림"/>
                <a:cs typeface="굴림"/>
              </a:rPr>
              <a:t>F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-55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일</a:t>
            </a:r>
            <a:r>
              <a:rPr sz="2000" spc="-37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우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756" y="3772915"/>
            <a:ext cx="8496147" cy="218272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155634"/>
            <a:ext cx="7906384" cy="3529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국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spc="-185" dirty="0">
                <a:latin typeface="굴림"/>
                <a:cs typeface="굴림"/>
              </a:rPr>
              <a:t>학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네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가지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점수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입</a:t>
            </a:r>
            <a:r>
              <a:rPr sz="2000" dirty="0">
                <a:latin typeface="굴림"/>
                <a:cs typeface="굴림"/>
              </a:rPr>
              <a:t>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받습니</a:t>
            </a:r>
            <a:r>
              <a:rPr sz="2000" spc="-19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2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970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국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영</a:t>
            </a:r>
            <a:r>
              <a:rPr sz="2000" spc="-185" dirty="0">
                <a:latin typeface="굴림"/>
                <a:cs typeface="굴림"/>
              </a:rPr>
              <a:t>어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수</a:t>
            </a:r>
            <a:r>
              <a:rPr sz="2000" dirty="0">
                <a:latin typeface="굴림"/>
                <a:cs typeface="굴림"/>
              </a:rPr>
              <a:t>학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세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과목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평균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25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,</a:t>
            </a:r>
            <a:endParaRPr sz="2000">
              <a:latin typeface="굴림"/>
              <a:cs typeface="굴림"/>
            </a:endParaRPr>
          </a:p>
          <a:p>
            <a:pPr marL="746760" lvl="1" indent="-27813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47395" algn="l"/>
              </a:tabLst>
            </a:pPr>
            <a:r>
              <a:rPr sz="2000" spc="45" dirty="0">
                <a:latin typeface="굴림"/>
                <a:cs typeface="굴림"/>
              </a:rPr>
              <a:t>8</a:t>
            </a:r>
            <a:r>
              <a:rPr sz="2000" spc="40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5" dirty="0">
                <a:latin typeface="굴림"/>
                <a:cs typeface="굴림"/>
              </a:rPr>
              <a:t>B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7</a:t>
            </a:r>
            <a:r>
              <a:rPr sz="2000" spc="40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C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6</a:t>
            </a:r>
            <a:r>
              <a:rPr sz="2000" spc="40" dirty="0">
                <a:latin typeface="굴림"/>
                <a:cs typeface="굴림"/>
              </a:rPr>
              <a:t>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05" dirty="0">
                <a:latin typeface="굴림"/>
                <a:cs typeface="굴림"/>
              </a:rPr>
              <a:t>D</a:t>
            </a:r>
            <a:r>
              <a:rPr sz="2000" dirty="0">
                <a:latin typeface="굴림"/>
                <a:cs typeface="굴림"/>
              </a:rPr>
              <a:t>,</a:t>
            </a:r>
            <a:endParaRPr sz="2000">
              <a:latin typeface="굴림"/>
              <a:cs typeface="굴림"/>
            </a:endParaRPr>
          </a:p>
          <a:p>
            <a:pPr marL="746125" lvl="1" indent="-277495">
              <a:lnSpc>
                <a:spcPct val="100000"/>
              </a:lnSpc>
              <a:spcBef>
                <a:spcPts val="1195"/>
              </a:spcBef>
              <a:buAutoNum type="arabicPeriod"/>
              <a:tabLst>
                <a:tab pos="746760" algn="l"/>
              </a:tabLst>
            </a:pPr>
            <a:r>
              <a:rPr sz="2000" spc="-180" dirty="0">
                <a:latin typeface="굴림"/>
                <a:cs typeface="굴림"/>
              </a:rPr>
              <a:t>나머지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70" dirty="0">
                <a:latin typeface="굴림"/>
                <a:cs typeface="굴림"/>
              </a:rPr>
              <a:t>F</a:t>
            </a:r>
            <a:r>
              <a:rPr sz="2000" spc="-180" dirty="0">
                <a:latin typeface="굴림"/>
                <a:cs typeface="굴림"/>
              </a:rPr>
              <a:t>학점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부여하</a:t>
            </a:r>
            <a:r>
              <a:rPr sz="2000" spc="-190" dirty="0">
                <a:latin typeface="굴림"/>
                <a:cs typeface="굴림"/>
              </a:rPr>
              <a:t>고</a:t>
            </a:r>
            <a:r>
              <a:rPr sz="2000" dirty="0">
                <a:latin typeface="굴림"/>
                <a:cs typeface="굴림"/>
              </a:rPr>
              <a:t>,</a:t>
            </a:r>
            <a:endParaRPr sz="2000">
              <a:latin typeface="굴림"/>
              <a:cs typeface="굴림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"/>
              <a:buAutoNum type="arabicPeriod"/>
            </a:pPr>
            <a:endParaRPr sz="2800">
              <a:latin typeface="굴림"/>
              <a:cs typeface="굴림"/>
            </a:endParaRPr>
          </a:p>
          <a:p>
            <a:pPr marL="202565" marR="5080" indent="-190500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출석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80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이상이</a:t>
            </a:r>
            <a:r>
              <a:rPr sz="2000" dirty="0">
                <a:latin typeface="굴림"/>
                <a:cs typeface="굴림"/>
              </a:rPr>
              <a:t>면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학점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+</a:t>
            </a:r>
            <a:r>
              <a:rPr sz="2000" spc="-22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부여하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 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5" dirty="0">
                <a:latin typeface="굴림"/>
                <a:cs typeface="굴림"/>
              </a:rPr>
              <a:t>예</a:t>
            </a:r>
            <a:r>
              <a:rPr sz="2000" dirty="0">
                <a:latin typeface="굴림"/>
                <a:cs typeface="굴림"/>
              </a:rPr>
              <a:t>:</a:t>
            </a:r>
            <a:r>
              <a:rPr sz="2000" spc="-22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평</a:t>
            </a:r>
            <a:r>
              <a:rPr sz="2000" dirty="0">
                <a:latin typeface="굴림"/>
                <a:cs typeface="굴림"/>
              </a:rPr>
              <a:t>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92</a:t>
            </a:r>
            <a:r>
              <a:rPr sz="2000" spc="-185" dirty="0">
                <a:latin typeface="굴림"/>
                <a:cs typeface="굴림"/>
              </a:rPr>
              <a:t>점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</a:t>
            </a:r>
            <a:r>
              <a:rPr sz="2000" dirty="0">
                <a:latin typeface="굴림"/>
                <a:cs typeface="굴림"/>
              </a:rPr>
              <a:t>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90</a:t>
            </a:r>
            <a:r>
              <a:rPr sz="2000" dirty="0">
                <a:latin typeface="굴림"/>
                <a:cs typeface="굴림"/>
              </a:rPr>
              <a:t>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25" dirty="0">
                <a:latin typeface="굴림"/>
                <a:cs typeface="굴림"/>
              </a:rPr>
              <a:t>A</a:t>
            </a:r>
            <a:r>
              <a:rPr sz="2000" spc="-55" dirty="0">
                <a:latin typeface="굴림"/>
                <a:cs typeface="굴림"/>
              </a:rPr>
              <a:t>+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743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반복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4657090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45" dirty="0">
                <a:latin typeface="굴림"/>
                <a:cs typeface="굴림"/>
              </a:rPr>
              <a:t>f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spc="-45" dirty="0">
                <a:latin typeface="굴림"/>
                <a:cs typeface="굴림"/>
              </a:rPr>
              <a:t>r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15" dirty="0">
                <a:latin typeface="굴림"/>
                <a:cs typeface="굴림"/>
              </a:rPr>
              <a:t>h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)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45" dirty="0">
                <a:latin typeface="굴림"/>
                <a:cs typeface="굴림"/>
              </a:rPr>
              <a:t>f</a:t>
            </a:r>
            <a:r>
              <a:rPr sz="2000" spc="-75" dirty="0">
                <a:latin typeface="굴림"/>
                <a:cs typeface="굴림"/>
              </a:rPr>
              <a:t>o</a:t>
            </a:r>
            <a:r>
              <a:rPr sz="2000" dirty="0">
                <a:latin typeface="굴림"/>
                <a:cs typeface="굴림"/>
              </a:rPr>
              <a:t>r</a:t>
            </a:r>
            <a:r>
              <a:rPr sz="2000" spc="-55" dirty="0">
                <a:latin typeface="굴림"/>
                <a:cs typeface="굴림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80" dirty="0">
                <a:latin typeface="굴림"/>
                <a:cs typeface="굴림"/>
              </a:rPr>
              <a:t>안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것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꺼</a:t>
            </a:r>
            <a:r>
              <a:rPr sz="2000" dirty="0">
                <a:latin typeface="굴림"/>
                <a:cs typeface="굴림"/>
              </a:rPr>
              <a:t>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와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15" dirty="0">
                <a:latin typeface="굴림"/>
                <a:cs typeface="굴림"/>
              </a:rPr>
              <a:t>h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b="1" spc="30" dirty="0">
                <a:latin typeface="굴림"/>
                <a:cs typeface="굴림"/>
              </a:rPr>
              <a:t>~</a:t>
            </a:r>
            <a:r>
              <a:rPr sz="2000" b="1" spc="1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동</a:t>
            </a:r>
            <a:r>
              <a:rPr sz="2000" dirty="0">
                <a:latin typeface="굴림"/>
                <a:cs typeface="굴림"/>
              </a:rPr>
              <a:t>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계</a:t>
            </a:r>
            <a:r>
              <a:rPr sz="2000" dirty="0">
                <a:latin typeface="굴림"/>
                <a:cs typeface="굴림"/>
              </a:rPr>
              <a:t>속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644" y="4142547"/>
            <a:ext cx="2043239" cy="14967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7351" y="4121469"/>
            <a:ext cx="1894299" cy="199503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750684" cy="13963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180" dirty="0">
                <a:latin typeface="굴림"/>
                <a:cs typeface="굴림"/>
              </a:rPr>
              <a:t>파이썬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제어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중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하나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실행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음</a:t>
            </a:r>
            <a:endParaRPr sz="2000">
              <a:latin typeface="굴림"/>
              <a:cs typeface="굴림"/>
            </a:endParaRPr>
          </a:p>
          <a:p>
            <a:pPr marL="354965" indent="-342900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180" dirty="0">
                <a:latin typeface="굴림"/>
                <a:cs typeface="굴림"/>
              </a:rPr>
              <a:t>조건문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마찬가지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들여쓰기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콜론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매</a:t>
            </a:r>
            <a:r>
              <a:rPr sz="2000" dirty="0">
                <a:latin typeface="굴림"/>
                <a:cs typeface="굴림"/>
              </a:rPr>
              <a:t>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중</a:t>
            </a:r>
            <a:r>
              <a:rPr sz="2000" dirty="0">
                <a:latin typeface="굴림"/>
                <a:cs typeface="굴림"/>
              </a:rPr>
              <a:t>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!</a:t>
            </a:r>
            <a:endParaRPr sz="2000">
              <a:latin typeface="굴림"/>
              <a:cs typeface="굴림"/>
            </a:endParaRPr>
          </a:p>
          <a:p>
            <a:pPr marL="354965" indent="-342900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가능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객체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순회하</a:t>
            </a:r>
            <a:r>
              <a:rPr sz="2000" dirty="0">
                <a:latin typeface="굴림"/>
                <a:cs typeface="굴림"/>
              </a:rPr>
              <a:t>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</a:t>
            </a:r>
            <a:r>
              <a:rPr sz="2000" dirty="0">
                <a:latin typeface="굴림"/>
                <a:cs typeface="굴림"/>
              </a:rPr>
              <a:t>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안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한번</a:t>
            </a:r>
            <a:r>
              <a:rPr sz="2000" dirty="0">
                <a:latin typeface="굴림"/>
                <a:cs typeface="굴림"/>
              </a:rPr>
              <a:t>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행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0578" y="4612297"/>
            <a:ext cx="318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800" b="1" spc="-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r </a:t>
            </a:r>
            <a:r>
              <a:rPr sz="1800" b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latin typeface="굴림"/>
                <a:cs typeface="굴림"/>
              </a:rPr>
              <a:t>아이</a:t>
            </a:r>
            <a:r>
              <a:rPr sz="1800" b="1" spc="30" dirty="0">
                <a:latin typeface="굴림"/>
                <a:cs typeface="굴림"/>
              </a:rPr>
              <a:t>템</a:t>
            </a:r>
            <a:r>
              <a:rPr sz="1800" b="1" spc="135" dirty="0">
                <a:latin typeface="굴림"/>
                <a:cs typeface="굴림"/>
              </a:rPr>
              <a:t> </a:t>
            </a:r>
            <a:r>
              <a:rPr sz="1800" b="1" spc="-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n </a:t>
            </a:r>
            <a:r>
              <a:rPr sz="1800" b="1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latin typeface="굴림"/>
                <a:cs typeface="굴림"/>
              </a:rPr>
              <a:t>반</a:t>
            </a:r>
            <a:r>
              <a:rPr sz="1800" b="1" spc="30" dirty="0">
                <a:latin typeface="굴림"/>
                <a:cs typeface="굴림"/>
              </a:rPr>
              <a:t>복</a:t>
            </a:r>
            <a:r>
              <a:rPr sz="1800" b="1" spc="-320" dirty="0">
                <a:latin typeface="굴림"/>
                <a:cs typeface="굴림"/>
              </a:rPr>
              <a:t> </a:t>
            </a:r>
            <a:r>
              <a:rPr sz="1800" b="1" spc="-130" dirty="0">
                <a:latin typeface="굴림"/>
                <a:cs typeface="굴림"/>
              </a:rPr>
              <a:t>가능</a:t>
            </a:r>
            <a:r>
              <a:rPr sz="1800" b="1" spc="30" dirty="0">
                <a:latin typeface="굴림"/>
                <a:cs typeface="굴림"/>
              </a:rPr>
              <a:t>한</a:t>
            </a:r>
            <a:r>
              <a:rPr sz="1800" b="1" spc="-335" dirty="0">
                <a:latin typeface="굴림"/>
                <a:cs typeface="굴림"/>
              </a:rPr>
              <a:t> </a:t>
            </a:r>
            <a:r>
              <a:rPr sz="1800" b="1" spc="-130" dirty="0">
                <a:latin typeface="굴림"/>
                <a:cs typeface="굴림"/>
              </a:rPr>
              <a:t>객</a:t>
            </a:r>
            <a:r>
              <a:rPr sz="1800" b="1" spc="30" dirty="0">
                <a:latin typeface="굴림"/>
                <a:cs typeface="굴림"/>
              </a:rPr>
              <a:t>체</a:t>
            </a:r>
            <a:r>
              <a:rPr sz="1800" b="1" spc="-305" dirty="0">
                <a:latin typeface="굴림"/>
                <a:cs typeface="굴림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7282" y="5002530"/>
            <a:ext cx="9347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latin typeface="굴림"/>
                <a:cs typeface="굴림"/>
              </a:rPr>
              <a:t>실</a:t>
            </a:r>
            <a:r>
              <a:rPr sz="1800" b="1" spc="30" dirty="0">
                <a:latin typeface="굴림"/>
                <a:cs typeface="굴림"/>
              </a:rPr>
              <a:t>행</a:t>
            </a:r>
            <a:r>
              <a:rPr sz="1800" b="1" spc="-320" dirty="0">
                <a:latin typeface="굴림"/>
                <a:cs typeface="굴림"/>
              </a:rPr>
              <a:t> </a:t>
            </a:r>
            <a:r>
              <a:rPr sz="1800" b="1" spc="-130" dirty="0">
                <a:latin typeface="굴림"/>
                <a:cs typeface="굴림"/>
              </a:rPr>
              <a:t>코</a:t>
            </a:r>
            <a:r>
              <a:rPr sz="1800" b="1" spc="30" dirty="0">
                <a:latin typeface="굴림"/>
                <a:cs typeface="굴림"/>
              </a:rPr>
              <a:t>드</a:t>
            </a:r>
            <a:endParaRPr sz="1800" dirty="0">
              <a:latin typeface="굴림"/>
              <a:cs typeface="굴림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1123" y="4664570"/>
            <a:ext cx="3051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indent="-167640">
              <a:lnSpc>
                <a:spcPct val="100000"/>
              </a:lnSpc>
              <a:spcBef>
                <a:spcPts val="100"/>
              </a:spcBef>
              <a:buFont typeface="Arial"/>
              <a:buAutoNum type="arabicPeriod"/>
              <a:tabLst>
                <a:tab pos="180340" algn="l"/>
              </a:tabLst>
            </a:pPr>
            <a:r>
              <a:rPr sz="1200" b="1" spc="-80" dirty="0">
                <a:latin typeface="굴림"/>
                <a:cs typeface="굴림"/>
              </a:rPr>
              <a:t>반</a:t>
            </a:r>
            <a:r>
              <a:rPr sz="1200" b="1" spc="20" dirty="0">
                <a:latin typeface="굴림"/>
                <a:cs typeface="굴림"/>
              </a:rPr>
              <a:t>복</a:t>
            </a:r>
            <a:r>
              <a:rPr sz="1200" b="1" spc="-220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객체</a:t>
            </a:r>
            <a:r>
              <a:rPr sz="1200" b="1" spc="-90" dirty="0">
                <a:latin typeface="굴림"/>
                <a:cs typeface="굴림"/>
              </a:rPr>
              <a:t>에</a:t>
            </a:r>
            <a:r>
              <a:rPr sz="1200" b="1" spc="20" dirty="0">
                <a:latin typeface="굴림"/>
                <a:cs typeface="굴림"/>
              </a:rPr>
              <a:t>서</a:t>
            </a:r>
            <a:r>
              <a:rPr sz="1200" b="1" spc="-254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순서</a:t>
            </a:r>
            <a:r>
              <a:rPr sz="1200" b="1" spc="-90" dirty="0">
                <a:latin typeface="굴림"/>
                <a:cs typeface="굴림"/>
              </a:rPr>
              <a:t>대</a:t>
            </a:r>
            <a:r>
              <a:rPr sz="1200" b="1" spc="20" dirty="0">
                <a:latin typeface="굴림"/>
                <a:cs typeface="굴림"/>
              </a:rPr>
              <a:t>로</a:t>
            </a:r>
            <a:r>
              <a:rPr sz="1200" b="1" spc="-245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하나</a:t>
            </a:r>
            <a:r>
              <a:rPr sz="1200" b="1" spc="170" dirty="0">
                <a:latin typeface="굴림"/>
                <a:cs typeface="굴림"/>
              </a:rPr>
              <a:t>씩</a:t>
            </a:r>
            <a:r>
              <a:rPr sz="1200" b="1" spc="-80" dirty="0">
                <a:latin typeface="굴림"/>
                <a:cs typeface="굴림"/>
              </a:rPr>
              <a:t>값</a:t>
            </a:r>
            <a:r>
              <a:rPr sz="1200" b="1" spc="20" dirty="0">
                <a:latin typeface="굴림"/>
                <a:cs typeface="굴림"/>
              </a:rPr>
              <a:t>을</a:t>
            </a:r>
            <a:r>
              <a:rPr sz="1200" b="1" spc="-229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가져</a:t>
            </a:r>
            <a:r>
              <a:rPr sz="1200" b="1" spc="-90" dirty="0">
                <a:latin typeface="굴림"/>
                <a:cs typeface="굴림"/>
              </a:rPr>
              <a:t>온</a:t>
            </a:r>
            <a:r>
              <a:rPr sz="1200" b="1" spc="-105" dirty="0">
                <a:latin typeface="굴림"/>
                <a:cs typeface="굴림"/>
              </a:rPr>
              <a:t>다</a:t>
            </a:r>
            <a:r>
              <a:rPr sz="1200" b="1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179705" indent="-167640">
              <a:lnSpc>
                <a:spcPct val="100000"/>
              </a:lnSpc>
              <a:buFont typeface="Arial"/>
              <a:buAutoNum type="arabicPeriod"/>
              <a:tabLst>
                <a:tab pos="180340" algn="l"/>
              </a:tabLst>
            </a:pPr>
            <a:r>
              <a:rPr sz="1200" b="1" spc="-80" dirty="0">
                <a:latin typeface="굴림"/>
                <a:cs typeface="굴림"/>
              </a:rPr>
              <a:t>아이</a:t>
            </a:r>
            <a:r>
              <a:rPr sz="1200" b="1" spc="-90" dirty="0">
                <a:latin typeface="굴림"/>
                <a:cs typeface="굴림"/>
              </a:rPr>
              <a:t>템</a:t>
            </a:r>
            <a:r>
              <a:rPr sz="1200" b="1" spc="20" dirty="0">
                <a:latin typeface="굴림"/>
                <a:cs typeface="굴림"/>
              </a:rPr>
              <a:t>에</a:t>
            </a:r>
            <a:r>
              <a:rPr sz="1200" b="1" spc="-245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가져</a:t>
            </a:r>
            <a:r>
              <a:rPr sz="1200" b="1" spc="170" dirty="0">
                <a:latin typeface="굴림"/>
                <a:cs typeface="굴림"/>
              </a:rPr>
              <a:t>온</a:t>
            </a:r>
            <a:r>
              <a:rPr sz="1200" b="1" spc="-80" dirty="0">
                <a:latin typeface="굴림"/>
                <a:cs typeface="굴림"/>
              </a:rPr>
              <a:t>값</a:t>
            </a:r>
            <a:r>
              <a:rPr sz="1200" b="1" spc="20" dirty="0">
                <a:latin typeface="굴림"/>
                <a:cs typeface="굴림"/>
              </a:rPr>
              <a:t>을</a:t>
            </a:r>
            <a:r>
              <a:rPr sz="1200" b="1" spc="-229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담는</a:t>
            </a:r>
            <a:r>
              <a:rPr sz="1200" b="1" spc="-95" dirty="0">
                <a:latin typeface="굴림"/>
                <a:cs typeface="굴림"/>
              </a:rPr>
              <a:t>다</a:t>
            </a:r>
            <a:r>
              <a:rPr sz="1200" b="1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179705" indent="-167640">
              <a:lnSpc>
                <a:spcPct val="100000"/>
              </a:lnSpc>
              <a:buFont typeface="Arial"/>
              <a:buAutoNum type="arabicPeriod"/>
              <a:tabLst>
                <a:tab pos="180340" algn="l"/>
              </a:tabLst>
            </a:pPr>
            <a:r>
              <a:rPr sz="1200" b="1" spc="-80" dirty="0">
                <a:latin typeface="굴림"/>
                <a:cs typeface="굴림"/>
              </a:rPr>
              <a:t>실</a:t>
            </a:r>
            <a:r>
              <a:rPr sz="1200" b="1" spc="20" dirty="0">
                <a:latin typeface="굴림"/>
                <a:cs typeface="굴림"/>
              </a:rPr>
              <a:t>행</a:t>
            </a:r>
            <a:r>
              <a:rPr sz="1200" b="1" spc="-220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코드</a:t>
            </a:r>
            <a:r>
              <a:rPr sz="1200" b="1" spc="170" dirty="0">
                <a:latin typeface="굴림"/>
                <a:cs typeface="굴림"/>
              </a:rPr>
              <a:t>를</a:t>
            </a:r>
            <a:r>
              <a:rPr sz="1200" b="1" spc="-80" dirty="0">
                <a:latin typeface="굴림"/>
                <a:cs typeface="굴림"/>
              </a:rPr>
              <a:t>수</a:t>
            </a:r>
            <a:r>
              <a:rPr sz="1200" b="1" spc="-90" dirty="0">
                <a:latin typeface="굴림"/>
                <a:cs typeface="굴림"/>
              </a:rPr>
              <a:t>행한</a:t>
            </a:r>
            <a:r>
              <a:rPr sz="1200" b="1" spc="-95" dirty="0">
                <a:latin typeface="굴림"/>
                <a:cs typeface="굴림"/>
              </a:rPr>
              <a:t>다</a:t>
            </a:r>
            <a:r>
              <a:rPr sz="1200" b="1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179705" indent="-167640">
              <a:lnSpc>
                <a:spcPct val="100000"/>
              </a:lnSpc>
              <a:buFont typeface="Arial"/>
              <a:buAutoNum type="arabicPeriod"/>
              <a:tabLst>
                <a:tab pos="180340" algn="l"/>
              </a:tabLst>
            </a:pPr>
            <a:r>
              <a:rPr sz="1200" b="1" spc="-80" dirty="0">
                <a:latin typeface="굴림"/>
                <a:cs typeface="굴림"/>
              </a:rPr>
              <a:t>반</a:t>
            </a:r>
            <a:r>
              <a:rPr sz="1200" b="1" spc="20" dirty="0">
                <a:latin typeface="굴림"/>
                <a:cs typeface="굴림"/>
              </a:rPr>
              <a:t>복</a:t>
            </a:r>
            <a:r>
              <a:rPr sz="1200" b="1" spc="-220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객체</a:t>
            </a:r>
            <a:r>
              <a:rPr sz="1200" b="1" spc="170" dirty="0">
                <a:latin typeface="굴림"/>
                <a:cs typeface="굴림"/>
              </a:rPr>
              <a:t>가</a:t>
            </a:r>
            <a:r>
              <a:rPr sz="1200" b="1" spc="-80" dirty="0">
                <a:latin typeface="굴림"/>
                <a:cs typeface="굴림"/>
              </a:rPr>
              <a:t>끝</a:t>
            </a:r>
            <a:r>
              <a:rPr sz="1200" b="1" spc="-90" dirty="0">
                <a:latin typeface="굴림"/>
                <a:cs typeface="굴림"/>
              </a:rPr>
              <a:t>날때까</a:t>
            </a:r>
            <a:r>
              <a:rPr sz="1200" b="1" spc="20" dirty="0">
                <a:latin typeface="굴림"/>
                <a:cs typeface="굴림"/>
              </a:rPr>
              <a:t>지</a:t>
            </a:r>
            <a:r>
              <a:rPr sz="1200" b="1" spc="-245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순차</a:t>
            </a:r>
            <a:r>
              <a:rPr sz="1200" b="1" spc="-90" dirty="0">
                <a:latin typeface="굴림"/>
                <a:cs typeface="굴림"/>
              </a:rPr>
              <a:t>적</a:t>
            </a:r>
            <a:r>
              <a:rPr sz="1200" b="1" spc="-100" dirty="0">
                <a:latin typeface="굴림"/>
                <a:cs typeface="굴림"/>
              </a:rPr>
              <a:t>으</a:t>
            </a:r>
            <a:r>
              <a:rPr sz="1200" b="1" spc="20" dirty="0">
                <a:latin typeface="굴림"/>
                <a:cs typeface="굴림"/>
              </a:rPr>
              <a:t>로</a:t>
            </a:r>
            <a:r>
              <a:rPr sz="1200" b="1" spc="-245" dirty="0">
                <a:latin typeface="굴림"/>
                <a:cs typeface="굴림"/>
              </a:rPr>
              <a:t> </a:t>
            </a:r>
            <a:r>
              <a:rPr sz="1200" b="1" spc="-80" dirty="0">
                <a:latin typeface="굴림"/>
                <a:cs typeface="굴림"/>
              </a:rPr>
              <a:t>반복</a:t>
            </a:r>
            <a:r>
              <a:rPr sz="1200" b="1" spc="-90" dirty="0">
                <a:latin typeface="굴림"/>
                <a:cs typeface="굴림"/>
              </a:rPr>
              <a:t>한</a:t>
            </a:r>
            <a:r>
              <a:rPr sz="1200" b="1" spc="-105" dirty="0">
                <a:latin typeface="굴림"/>
                <a:cs typeface="굴림"/>
              </a:rPr>
              <a:t>다</a:t>
            </a:r>
            <a:r>
              <a:rPr sz="1200" b="1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38678" y="4324312"/>
            <a:ext cx="1195070" cy="242570"/>
          </a:xfrm>
          <a:custGeom>
            <a:avLst/>
            <a:gdLst/>
            <a:ahLst/>
            <a:cxnLst/>
            <a:rect l="l" t="t" r="r" b="b"/>
            <a:pathLst>
              <a:path w="1195070" h="242570">
                <a:moveTo>
                  <a:pt x="1114348" y="100533"/>
                </a:moveTo>
                <a:lnTo>
                  <a:pt x="1115872" y="108140"/>
                </a:lnTo>
                <a:lnTo>
                  <a:pt x="1115872" y="242188"/>
                </a:lnTo>
                <a:lnTo>
                  <a:pt x="1195031" y="242188"/>
                </a:lnTo>
                <a:lnTo>
                  <a:pt x="1195031" y="228472"/>
                </a:lnTo>
                <a:lnTo>
                  <a:pt x="1140231" y="228472"/>
                </a:lnTo>
                <a:lnTo>
                  <a:pt x="1128052" y="216293"/>
                </a:lnTo>
                <a:lnTo>
                  <a:pt x="1140231" y="216293"/>
                </a:lnTo>
                <a:lnTo>
                  <a:pt x="1140231" y="103568"/>
                </a:lnTo>
                <a:lnTo>
                  <a:pt x="1115872" y="103568"/>
                </a:lnTo>
                <a:lnTo>
                  <a:pt x="1114348" y="100533"/>
                </a:lnTo>
                <a:close/>
              </a:path>
              <a:path w="1195070" h="242570">
                <a:moveTo>
                  <a:pt x="1140231" y="216293"/>
                </a:moveTo>
                <a:lnTo>
                  <a:pt x="1128052" y="216293"/>
                </a:lnTo>
                <a:lnTo>
                  <a:pt x="1140231" y="228472"/>
                </a:lnTo>
                <a:lnTo>
                  <a:pt x="1140231" y="216293"/>
                </a:lnTo>
                <a:close/>
              </a:path>
              <a:path w="1195070" h="242570">
                <a:moveTo>
                  <a:pt x="1169149" y="216293"/>
                </a:moveTo>
                <a:lnTo>
                  <a:pt x="1140231" y="216293"/>
                </a:lnTo>
                <a:lnTo>
                  <a:pt x="1140231" y="228472"/>
                </a:lnTo>
                <a:lnTo>
                  <a:pt x="1169149" y="228472"/>
                </a:lnTo>
                <a:lnTo>
                  <a:pt x="1169149" y="216293"/>
                </a:lnTo>
                <a:close/>
              </a:path>
              <a:path w="1195070" h="242570">
                <a:moveTo>
                  <a:pt x="1195031" y="99009"/>
                </a:moveTo>
                <a:lnTo>
                  <a:pt x="1169149" y="99009"/>
                </a:lnTo>
                <a:lnTo>
                  <a:pt x="1169149" y="228472"/>
                </a:lnTo>
                <a:lnTo>
                  <a:pt x="1182852" y="216293"/>
                </a:lnTo>
                <a:lnTo>
                  <a:pt x="1195031" y="216293"/>
                </a:lnTo>
                <a:lnTo>
                  <a:pt x="1195031" y="99009"/>
                </a:lnTo>
                <a:close/>
              </a:path>
              <a:path w="1195070" h="242570">
                <a:moveTo>
                  <a:pt x="1195031" y="216293"/>
                </a:moveTo>
                <a:lnTo>
                  <a:pt x="1182852" y="216293"/>
                </a:lnTo>
                <a:lnTo>
                  <a:pt x="1169149" y="228472"/>
                </a:lnTo>
                <a:lnTo>
                  <a:pt x="1195031" y="228472"/>
                </a:lnTo>
                <a:lnTo>
                  <a:pt x="1195031" y="216293"/>
                </a:lnTo>
                <a:close/>
              </a:path>
              <a:path w="1195070" h="242570">
                <a:moveTo>
                  <a:pt x="45669" y="123380"/>
                </a:moveTo>
                <a:lnTo>
                  <a:pt x="0" y="123380"/>
                </a:lnTo>
                <a:lnTo>
                  <a:pt x="85255" y="208673"/>
                </a:lnTo>
                <a:lnTo>
                  <a:pt x="112658" y="181254"/>
                </a:lnTo>
                <a:lnTo>
                  <a:pt x="76123" y="181254"/>
                </a:lnTo>
                <a:lnTo>
                  <a:pt x="85255" y="172370"/>
                </a:lnTo>
                <a:lnTo>
                  <a:pt x="61516" y="149275"/>
                </a:lnTo>
                <a:lnTo>
                  <a:pt x="31965" y="149275"/>
                </a:lnTo>
                <a:lnTo>
                  <a:pt x="39585" y="127939"/>
                </a:lnTo>
                <a:lnTo>
                  <a:pt x="45669" y="127939"/>
                </a:lnTo>
                <a:lnTo>
                  <a:pt x="45669" y="123380"/>
                </a:lnTo>
                <a:close/>
              </a:path>
              <a:path w="1195070" h="242570">
                <a:moveTo>
                  <a:pt x="85255" y="172370"/>
                </a:moveTo>
                <a:lnTo>
                  <a:pt x="76123" y="181254"/>
                </a:lnTo>
                <a:lnTo>
                  <a:pt x="94386" y="181254"/>
                </a:lnTo>
                <a:lnTo>
                  <a:pt x="85255" y="172370"/>
                </a:lnTo>
                <a:close/>
              </a:path>
              <a:path w="1195070" h="242570">
                <a:moveTo>
                  <a:pt x="123296" y="135360"/>
                </a:moveTo>
                <a:lnTo>
                  <a:pt x="85255" y="172370"/>
                </a:lnTo>
                <a:lnTo>
                  <a:pt x="94386" y="181254"/>
                </a:lnTo>
                <a:lnTo>
                  <a:pt x="112658" y="181254"/>
                </a:lnTo>
                <a:lnTo>
                  <a:pt x="144617" y="149275"/>
                </a:lnTo>
                <a:lnTo>
                  <a:pt x="138531" y="149275"/>
                </a:lnTo>
                <a:lnTo>
                  <a:pt x="134184" y="137083"/>
                </a:lnTo>
                <a:lnTo>
                  <a:pt x="124828" y="137083"/>
                </a:lnTo>
                <a:lnTo>
                  <a:pt x="123296" y="135360"/>
                </a:lnTo>
                <a:close/>
              </a:path>
              <a:path w="1195070" h="242570">
                <a:moveTo>
                  <a:pt x="39585" y="127939"/>
                </a:moveTo>
                <a:lnTo>
                  <a:pt x="31965" y="149275"/>
                </a:lnTo>
                <a:lnTo>
                  <a:pt x="61516" y="149275"/>
                </a:lnTo>
                <a:lnTo>
                  <a:pt x="48984" y="137083"/>
                </a:lnTo>
                <a:lnTo>
                  <a:pt x="45669" y="137083"/>
                </a:lnTo>
                <a:lnTo>
                  <a:pt x="45669" y="133858"/>
                </a:lnTo>
                <a:lnTo>
                  <a:pt x="39585" y="127939"/>
                </a:lnTo>
                <a:close/>
              </a:path>
              <a:path w="1195070" h="242570">
                <a:moveTo>
                  <a:pt x="71551" y="123380"/>
                </a:moveTo>
                <a:lnTo>
                  <a:pt x="57848" y="123380"/>
                </a:lnTo>
                <a:lnTo>
                  <a:pt x="47213" y="135360"/>
                </a:lnTo>
                <a:lnTo>
                  <a:pt x="61516" y="149275"/>
                </a:lnTo>
                <a:lnTo>
                  <a:pt x="71551" y="149275"/>
                </a:lnTo>
                <a:lnTo>
                  <a:pt x="71551" y="123380"/>
                </a:lnTo>
                <a:close/>
              </a:path>
              <a:path w="1195070" h="242570">
                <a:moveTo>
                  <a:pt x="1099121" y="54838"/>
                </a:moveTo>
                <a:lnTo>
                  <a:pt x="141579" y="54838"/>
                </a:lnTo>
                <a:lnTo>
                  <a:pt x="132448" y="57873"/>
                </a:lnTo>
                <a:lnTo>
                  <a:pt x="103517" y="86817"/>
                </a:lnTo>
                <a:lnTo>
                  <a:pt x="98958" y="106616"/>
                </a:lnTo>
                <a:lnTo>
                  <a:pt x="98958" y="149275"/>
                </a:lnTo>
                <a:lnTo>
                  <a:pt x="108993" y="149275"/>
                </a:lnTo>
                <a:lnTo>
                  <a:pt x="123290" y="135353"/>
                </a:lnTo>
                <a:lnTo>
                  <a:pt x="112649" y="123380"/>
                </a:lnTo>
                <a:lnTo>
                  <a:pt x="124828" y="123380"/>
                </a:lnTo>
                <a:lnTo>
                  <a:pt x="124828" y="108140"/>
                </a:lnTo>
                <a:lnTo>
                  <a:pt x="125744" y="103568"/>
                </a:lnTo>
                <a:lnTo>
                  <a:pt x="124828" y="103568"/>
                </a:lnTo>
                <a:lnTo>
                  <a:pt x="127265" y="97485"/>
                </a:lnTo>
                <a:lnTo>
                  <a:pt x="126352" y="97485"/>
                </a:lnTo>
                <a:lnTo>
                  <a:pt x="129781" y="92913"/>
                </a:lnTo>
                <a:lnTo>
                  <a:pt x="129400" y="92913"/>
                </a:lnTo>
                <a:lnTo>
                  <a:pt x="132829" y="88341"/>
                </a:lnTo>
                <a:lnTo>
                  <a:pt x="132448" y="88341"/>
                </a:lnTo>
                <a:lnTo>
                  <a:pt x="133972" y="86817"/>
                </a:lnTo>
                <a:lnTo>
                  <a:pt x="134476" y="86817"/>
                </a:lnTo>
                <a:lnTo>
                  <a:pt x="136503" y="85293"/>
                </a:lnTo>
                <a:lnTo>
                  <a:pt x="135483" y="85293"/>
                </a:lnTo>
                <a:lnTo>
                  <a:pt x="140563" y="82245"/>
                </a:lnTo>
                <a:lnTo>
                  <a:pt x="140055" y="82245"/>
                </a:lnTo>
                <a:lnTo>
                  <a:pt x="143103" y="80721"/>
                </a:lnTo>
                <a:lnTo>
                  <a:pt x="143875" y="80721"/>
                </a:lnTo>
                <a:lnTo>
                  <a:pt x="147662" y="79209"/>
                </a:lnTo>
                <a:lnTo>
                  <a:pt x="1132115" y="79209"/>
                </a:lnTo>
                <a:lnTo>
                  <a:pt x="1131100" y="77685"/>
                </a:lnTo>
                <a:lnTo>
                  <a:pt x="1125004" y="70065"/>
                </a:lnTo>
                <a:lnTo>
                  <a:pt x="1117396" y="63969"/>
                </a:lnTo>
                <a:lnTo>
                  <a:pt x="1108265" y="57873"/>
                </a:lnTo>
                <a:lnTo>
                  <a:pt x="1099121" y="54838"/>
                </a:lnTo>
                <a:close/>
              </a:path>
              <a:path w="1195070" h="242570">
                <a:moveTo>
                  <a:pt x="165940" y="127939"/>
                </a:moveTo>
                <a:lnTo>
                  <a:pt x="130924" y="127939"/>
                </a:lnTo>
                <a:lnTo>
                  <a:pt x="138531" y="149275"/>
                </a:lnTo>
                <a:lnTo>
                  <a:pt x="144617" y="149275"/>
                </a:lnTo>
                <a:lnTo>
                  <a:pt x="165940" y="127939"/>
                </a:lnTo>
                <a:close/>
              </a:path>
              <a:path w="1195070" h="242570">
                <a:moveTo>
                  <a:pt x="45669" y="133858"/>
                </a:moveTo>
                <a:lnTo>
                  <a:pt x="45669" y="137083"/>
                </a:lnTo>
                <a:lnTo>
                  <a:pt x="47206" y="135353"/>
                </a:lnTo>
                <a:lnTo>
                  <a:pt x="45669" y="133858"/>
                </a:lnTo>
                <a:close/>
              </a:path>
              <a:path w="1195070" h="242570">
                <a:moveTo>
                  <a:pt x="47206" y="135353"/>
                </a:moveTo>
                <a:lnTo>
                  <a:pt x="45669" y="137083"/>
                </a:lnTo>
                <a:lnTo>
                  <a:pt x="48984" y="137083"/>
                </a:lnTo>
                <a:lnTo>
                  <a:pt x="47206" y="135353"/>
                </a:lnTo>
                <a:close/>
              </a:path>
              <a:path w="1195070" h="242570">
                <a:moveTo>
                  <a:pt x="124828" y="133870"/>
                </a:moveTo>
                <a:lnTo>
                  <a:pt x="123296" y="135360"/>
                </a:lnTo>
                <a:lnTo>
                  <a:pt x="124828" y="137083"/>
                </a:lnTo>
                <a:lnTo>
                  <a:pt x="124828" y="133870"/>
                </a:lnTo>
                <a:close/>
              </a:path>
              <a:path w="1195070" h="242570">
                <a:moveTo>
                  <a:pt x="130924" y="127939"/>
                </a:moveTo>
                <a:lnTo>
                  <a:pt x="124841" y="133858"/>
                </a:lnTo>
                <a:lnTo>
                  <a:pt x="124828" y="137083"/>
                </a:lnTo>
                <a:lnTo>
                  <a:pt x="134184" y="137083"/>
                </a:lnTo>
                <a:lnTo>
                  <a:pt x="130924" y="127939"/>
                </a:lnTo>
                <a:close/>
              </a:path>
              <a:path w="1195070" h="242570">
                <a:moveTo>
                  <a:pt x="124828" y="123380"/>
                </a:moveTo>
                <a:lnTo>
                  <a:pt x="112649" y="123380"/>
                </a:lnTo>
                <a:lnTo>
                  <a:pt x="123296" y="135360"/>
                </a:lnTo>
                <a:lnTo>
                  <a:pt x="124828" y="133870"/>
                </a:lnTo>
                <a:lnTo>
                  <a:pt x="124828" y="123380"/>
                </a:lnTo>
                <a:close/>
              </a:path>
              <a:path w="1195070" h="242570">
                <a:moveTo>
                  <a:pt x="1088466" y="0"/>
                </a:moveTo>
                <a:lnTo>
                  <a:pt x="152234" y="0"/>
                </a:lnTo>
                <a:lnTo>
                  <a:pt x="120268" y="4571"/>
                </a:lnTo>
                <a:lnTo>
                  <a:pt x="83731" y="24371"/>
                </a:lnTo>
                <a:lnTo>
                  <a:pt x="57848" y="56349"/>
                </a:lnTo>
                <a:lnTo>
                  <a:pt x="50241" y="76161"/>
                </a:lnTo>
                <a:lnTo>
                  <a:pt x="47193" y="85293"/>
                </a:lnTo>
                <a:lnTo>
                  <a:pt x="45669" y="95961"/>
                </a:lnTo>
                <a:lnTo>
                  <a:pt x="45681" y="133870"/>
                </a:lnTo>
                <a:lnTo>
                  <a:pt x="47206" y="135353"/>
                </a:lnTo>
                <a:lnTo>
                  <a:pt x="57848" y="123380"/>
                </a:lnTo>
                <a:lnTo>
                  <a:pt x="71551" y="123380"/>
                </a:lnTo>
                <a:lnTo>
                  <a:pt x="71551" y="99009"/>
                </a:lnTo>
                <a:lnTo>
                  <a:pt x="71769" y="99009"/>
                </a:lnTo>
                <a:lnTo>
                  <a:pt x="73075" y="89865"/>
                </a:lnTo>
                <a:lnTo>
                  <a:pt x="73329" y="89865"/>
                </a:lnTo>
                <a:lnTo>
                  <a:pt x="74599" y="82245"/>
                </a:lnTo>
                <a:lnTo>
                  <a:pt x="75106" y="82245"/>
                </a:lnTo>
                <a:lnTo>
                  <a:pt x="77635" y="74637"/>
                </a:lnTo>
                <a:lnTo>
                  <a:pt x="78244" y="74637"/>
                </a:lnTo>
                <a:lnTo>
                  <a:pt x="80683" y="68541"/>
                </a:lnTo>
                <a:lnTo>
                  <a:pt x="84340" y="62445"/>
                </a:lnTo>
                <a:lnTo>
                  <a:pt x="83731" y="62445"/>
                </a:lnTo>
                <a:lnTo>
                  <a:pt x="89814" y="54838"/>
                </a:lnTo>
                <a:lnTo>
                  <a:pt x="91025" y="54838"/>
                </a:lnTo>
                <a:lnTo>
                  <a:pt x="94689" y="50266"/>
                </a:lnTo>
                <a:lnTo>
                  <a:pt x="94386" y="50266"/>
                </a:lnTo>
                <a:lnTo>
                  <a:pt x="100469" y="44170"/>
                </a:lnTo>
                <a:lnTo>
                  <a:pt x="108089" y="39598"/>
                </a:lnTo>
                <a:lnTo>
                  <a:pt x="106565" y="39598"/>
                </a:lnTo>
                <a:lnTo>
                  <a:pt x="114172" y="35026"/>
                </a:lnTo>
                <a:lnTo>
                  <a:pt x="115705" y="35026"/>
                </a:lnTo>
                <a:lnTo>
                  <a:pt x="121793" y="31991"/>
                </a:lnTo>
                <a:lnTo>
                  <a:pt x="120268" y="31991"/>
                </a:lnTo>
                <a:lnTo>
                  <a:pt x="129400" y="28943"/>
                </a:lnTo>
                <a:lnTo>
                  <a:pt x="127876" y="28943"/>
                </a:lnTo>
                <a:lnTo>
                  <a:pt x="137007" y="27419"/>
                </a:lnTo>
                <a:lnTo>
                  <a:pt x="135483" y="27419"/>
                </a:lnTo>
                <a:lnTo>
                  <a:pt x="144627" y="25895"/>
                </a:lnTo>
                <a:lnTo>
                  <a:pt x="1156981" y="25895"/>
                </a:lnTo>
                <a:lnTo>
                  <a:pt x="1155458" y="24371"/>
                </a:lnTo>
                <a:lnTo>
                  <a:pt x="1147838" y="18275"/>
                </a:lnTo>
                <a:lnTo>
                  <a:pt x="1129576" y="9131"/>
                </a:lnTo>
                <a:lnTo>
                  <a:pt x="1118920" y="4571"/>
                </a:lnTo>
                <a:lnTo>
                  <a:pt x="1109789" y="3047"/>
                </a:lnTo>
                <a:lnTo>
                  <a:pt x="1088466" y="0"/>
                </a:lnTo>
                <a:close/>
              </a:path>
              <a:path w="1195070" h="242570">
                <a:moveTo>
                  <a:pt x="170497" y="123380"/>
                </a:moveTo>
                <a:lnTo>
                  <a:pt x="124828" y="123380"/>
                </a:lnTo>
                <a:lnTo>
                  <a:pt x="124828" y="133870"/>
                </a:lnTo>
                <a:lnTo>
                  <a:pt x="130924" y="127939"/>
                </a:lnTo>
                <a:lnTo>
                  <a:pt x="165940" y="127939"/>
                </a:lnTo>
                <a:lnTo>
                  <a:pt x="170497" y="123380"/>
                </a:lnTo>
                <a:close/>
              </a:path>
              <a:path w="1195070" h="242570">
                <a:moveTo>
                  <a:pt x="45669" y="127939"/>
                </a:moveTo>
                <a:lnTo>
                  <a:pt x="39585" y="127939"/>
                </a:lnTo>
                <a:lnTo>
                  <a:pt x="45669" y="133858"/>
                </a:lnTo>
                <a:lnTo>
                  <a:pt x="45669" y="127939"/>
                </a:lnTo>
                <a:close/>
              </a:path>
              <a:path w="1195070" h="242570">
                <a:moveTo>
                  <a:pt x="126352" y="100533"/>
                </a:moveTo>
                <a:lnTo>
                  <a:pt x="124828" y="103568"/>
                </a:lnTo>
                <a:lnTo>
                  <a:pt x="125744" y="103568"/>
                </a:lnTo>
                <a:lnTo>
                  <a:pt x="126352" y="100533"/>
                </a:lnTo>
                <a:close/>
              </a:path>
              <a:path w="1195070" h="242570">
                <a:moveTo>
                  <a:pt x="1112824" y="95961"/>
                </a:moveTo>
                <a:lnTo>
                  <a:pt x="1115872" y="103568"/>
                </a:lnTo>
                <a:lnTo>
                  <a:pt x="1140231" y="103568"/>
                </a:lnTo>
                <a:lnTo>
                  <a:pt x="1140231" y="97485"/>
                </a:lnTo>
                <a:lnTo>
                  <a:pt x="1114348" y="97485"/>
                </a:lnTo>
                <a:lnTo>
                  <a:pt x="1112824" y="95961"/>
                </a:lnTo>
                <a:close/>
              </a:path>
              <a:path w="1195070" h="242570">
                <a:moveTo>
                  <a:pt x="71769" y="99009"/>
                </a:moveTo>
                <a:lnTo>
                  <a:pt x="71551" y="99009"/>
                </a:lnTo>
                <a:lnTo>
                  <a:pt x="71551" y="100533"/>
                </a:lnTo>
                <a:lnTo>
                  <a:pt x="71769" y="99009"/>
                </a:lnTo>
                <a:close/>
              </a:path>
              <a:path w="1195070" h="242570">
                <a:moveTo>
                  <a:pt x="1193290" y="89865"/>
                </a:moveTo>
                <a:lnTo>
                  <a:pt x="1167638" y="89865"/>
                </a:lnTo>
                <a:lnTo>
                  <a:pt x="1169149" y="100533"/>
                </a:lnTo>
                <a:lnTo>
                  <a:pt x="1169149" y="99009"/>
                </a:lnTo>
                <a:lnTo>
                  <a:pt x="1195031" y="99009"/>
                </a:lnTo>
                <a:lnTo>
                  <a:pt x="1195031" y="95961"/>
                </a:lnTo>
                <a:lnTo>
                  <a:pt x="1193290" y="89865"/>
                </a:lnTo>
                <a:close/>
              </a:path>
              <a:path w="1195070" h="242570">
                <a:moveTo>
                  <a:pt x="127876" y="95961"/>
                </a:moveTo>
                <a:lnTo>
                  <a:pt x="126352" y="97485"/>
                </a:lnTo>
                <a:lnTo>
                  <a:pt x="127265" y="97485"/>
                </a:lnTo>
                <a:lnTo>
                  <a:pt x="127876" y="95961"/>
                </a:lnTo>
                <a:close/>
              </a:path>
              <a:path w="1195070" h="242570">
                <a:moveTo>
                  <a:pt x="1109789" y="91389"/>
                </a:moveTo>
                <a:lnTo>
                  <a:pt x="1114348" y="97485"/>
                </a:lnTo>
                <a:lnTo>
                  <a:pt x="1140231" y="97485"/>
                </a:lnTo>
                <a:lnTo>
                  <a:pt x="1138925" y="92913"/>
                </a:lnTo>
                <a:lnTo>
                  <a:pt x="1111300" y="92913"/>
                </a:lnTo>
                <a:lnTo>
                  <a:pt x="1109789" y="91389"/>
                </a:lnTo>
                <a:close/>
              </a:path>
              <a:path w="1195070" h="242570">
                <a:moveTo>
                  <a:pt x="130924" y="91389"/>
                </a:moveTo>
                <a:lnTo>
                  <a:pt x="129400" y="92913"/>
                </a:lnTo>
                <a:lnTo>
                  <a:pt x="129781" y="92913"/>
                </a:lnTo>
                <a:lnTo>
                  <a:pt x="130924" y="91389"/>
                </a:lnTo>
                <a:close/>
              </a:path>
              <a:path w="1195070" h="242570">
                <a:moveTo>
                  <a:pt x="1107390" y="87684"/>
                </a:moveTo>
                <a:lnTo>
                  <a:pt x="1111300" y="92913"/>
                </a:lnTo>
                <a:lnTo>
                  <a:pt x="1138925" y="92913"/>
                </a:lnTo>
                <a:lnTo>
                  <a:pt x="1137618" y="88341"/>
                </a:lnTo>
                <a:lnTo>
                  <a:pt x="1108265" y="88341"/>
                </a:lnTo>
                <a:lnTo>
                  <a:pt x="1107390" y="87684"/>
                </a:lnTo>
                <a:close/>
              </a:path>
              <a:path w="1195070" h="242570">
                <a:moveTo>
                  <a:pt x="73329" y="89865"/>
                </a:moveTo>
                <a:lnTo>
                  <a:pt x="73075" y="89865"/>
                </a:lnTo>
                <a:lnTo>
                  <a:pt x="73075" y="91389"/>
                </a:lnTo>
                <a:lnTo>
                  <a:pt x="73329" y="89865"/>
                </a:lnTo>
                <a:close/>
              </a:path>
              <a:path w="1195070" h="242570">
                <a:moveTo>
                  <a:pt x="1191479" y="82245"/>
                </a:moveTo>
                <a:lnTo>
                  <a:pt x="1166114" y="82245"/>
                </a:lnTo>
                <a:lnTo>
                  <a:pt x="1167638" y="91389"/>
                </a:lnTo>
                <a:lnTo>
                  <a:pt x="1167638" y="89865"/>
                </a:lnTo>
                <a:lnTo>
                  <a:pt x="1193290" y="89865"/>
                </a:lnTo>
                <a:lnTo>
                  <a:pt x="1191983" y="85293"/>
                </a:lnTo>
                <a:lnTo>
                  <a:pt x="1191479" y="82245"/>
                </a:lnTo>
                <a:close/>
              </a:path>
              <a:path w="1195070" h="242570">
                <a:moveTo>
                  <a:pt x="133972" y="86817"/>
                </a:moveTo>
                <a:lnTo>
                  <a:pt x="132448" y="88341"/>
                </a:lnTo>
                <a:lnTo>
                  <a:pt x="133321" y="87684"/>
                </a:lnTo>
                <a:lnTo>
                  <a:pt x="133972" y="86817"/>
                </a:lnTo>
                <a:close/>
              </a:path>
              <a:path w="1195070" h="242570">
                <a:moveTo>
                  <a:pt x="133321" y="87684"/>
                </a:moveTo>
                <a:lnTo>
                  <a:pt x="132448" y="88341"/>
                </a:lnTo>
                <a:lnTo>
                  <a:pt x="132829" y="88341"/>
                </a:lnTo>
                <a:lnTo>
                  <a:pt x="133321" y="87684"/>
                </a:lnTo>
                <a:close/>
              </a:path>
              <a:path w="1195070" h="242570">
                <a:moveTo>
                  <a:pt x="1106741" y="86817"/>
                </a:moveTo>
                <a:lnTo>
                  <a:pt x="1107390" y="87684"/>
                </a:lnTo>
                <a:lnTo>
                  <a:pt x="1108265" y="88341"/>
                </a:lnTo>
                <a:lnTo>
                  <a:pt x="1106741" y="86817"/>
                </a:lnTo>
                <a:close/>
              </a:path>
              <a:path w="1195070" h="242570">
                <a:moveTo>
                  <a:pt x="1137183" y="86817"/>
                </a:moveTo>
                <a:lnTo>
                  <a:pt x="1106741" y="86817"/>
                </a:lnTo>
                <a:lnTo>
                  <a:pt x="1108265" y="88341"/>
                </a:lnTo>
                <a:lnTo>
                  <a:pt x="1137618" y="88341"/>
                </a:lnTo>
                <a:lnTo>
                  <a:pt x="1137183" y="86817"/>
                </a:lnTo>
                <a:close/>
              </a:path>
              <a:path w="1195070" h="242570">
                <a:moveTo>
                  <a:pt x="1135152" y="83769"/>
                </a:moveTo>
                <a:lnTo>
                  <a:pt x="1102169" y="83769"/>
                </a:lnTo>
                <a:lnTo>
                  <a:pt x="1107390" y="87684"/>
                </a:lnTo>
                <a:lnTo>
                  <a:pt x="1106741" y="86817"/>
                </a:lnTo>
                <a:lnTo>
                  <a:pt x="1137183" y="86817"/>
                </a:lnTo>
                <a:lnTo>
                  <a:pt x="1135152" y="83769"/>
                </a:lnTo>
                <a:close/>
              </a:path>
              <a:path w="1195070" h="242570">
                <a:moveTo>
                  <a:pt x="134476" y="86817"/>
                </a:moveTo>
                <a:lnTo>
                  <a:pt x="133972" y="86817"/>
                </a:lnTo>
                <a:lnTo>
                  <a:pt x="133321" y="87684"/>
                </a:lnTo>
                <a:lnTo>
                  <a:pt x="134476" y="86817"/>
                </a:lnTo>
                <a:close/>
              </a:path>
              <a:path w="1195070" h="242570">
                <a:moveTo>
                  <a:pt x="138531" y="83769"/>
                </a:moveTo>
                <a:lnTo>
                  <a:pt x="135483" y="85293"/>
                </a:lnTo>
                <a:lnTo>
                  <a:pt x="136503" y="85293"/>
                </a:lnTo>
                <a:lnTo>
                  <a:pt x="138531" y="83769"/>
                </a:lnTo>
                <a:close/>
              </a:path>
              <a:path w="1195070" h="242570">
                <a:moveTo>
                  <a:pt x="1133122" y="80721"/>
                </a:moveTo>
                <a:lnTo>
                  <a:pt x="1097610" y="80721"/>
                </a:lnTo>
                <a:lnTo>
                  <a:pt x="1103693" y="85293"/>
                </a:lnTo>
                <a:lnTo>
                  <a:pt x="1102169" y="83769"/>
                </a:lnTo>
                <a:lnTo>
                  <a:pt x="1135152" y="83769"/>
                </a:lnTo>
                <a:lnTo>
                  <a:pt x="1133122" y="80721"/>
                </a:lnTo>
                <a:close/>
              </a:path>
              <a:path w="1195070" h="242570">
                <a:moveTo>
                  <a:pt x="75106" y="82245"/>
                </a:moveTo>
                <a:lnTo>
                  <a:pt x="74599" y="82245"/>
                </a:lnTo>
                <a:lnTo>
                  <a:pt x="74599" y="83769"/>
                </a:lnTo>
                <a:lnTo>
                  <a:pt x="75106" y="82245"/>
                </a:lnTo>
                <a:close/>
              </a:path>
              <a:path w="1195070" h="242570">
                <a:moveTo>
                  <a:pt x="1189819" y="74637"/>
                </a:moveTo>
                <a:lnTo>
                  <a:pt x="1163065" y="74637"/>
                </a:lnTo>
                <a:lnTo>
                  <a:pt x="1166114" y="83769"/>
                </a:lnTo>
                <a:lnTo>
                  <a:pt x="1166114" y="82245"/>
                </a:lnTo>
                <a:lnTo>
                  <a:pt x="1191479" y="82245"/>
                </a:lnTo>
                <a:lnTo>
                  <a:pt x="1190472" y="76161"/>
                </a:lnTo>
                <a:lnTo>
                  <a:pt x="1189819" y="74637"/>
                </a:lnTo>
                <a:close/>
              </a:path>
              <a:path w="1195070" h="242570">
                <a:moveTo>
                  <a:pt x="143103" y="80721"/>
                </a:moveTo>
                <a:lnTo>
                  <a:pt x="140055" y="82245"/>
                </a:lnTo>
                <a:lnTo>
                  <a:pt x="141572" y="81640"/>
                </a:lnTo>
                <a:lnTo>
                  <a:pt x="143103" y="80721"/>
                </a:lnTo>
                <a:close/>
              </a:path>
              <a:path w="1195070" h="242570">
                <a:moveTo>
                  <a:pt x="141572" y="81640"/>
                </a:moveTo>
                <a:lnTo>
                  <a:pt x="140055" y="82245"/>
                </a:lnTo>
                <a:lnTo>
                  <a:pt x="140563" y="82245"/>
                </a:lnTo>
                <a:lnTo>
                  <a:pt x="141572" y="81640"/>
                </a:lnTo>
                <a:close/>
              </a:path>
              <a:path w="1195070" h="242570">
                <a:moveTo>
                  <a:pt x="1132115" y="79209"/>
                </a:moveTo>
                <a:lnTo>
                  <a:pt x="1091514" y="79209"/>
                </a:lnTo>
                <a:lnTo>
                  <a:pt x="1099121" y="82245"/>
                </a:lnTo>
                <a:lnTo>
                  <a:pt x="1097610" y="80721"/>
                </a:lnTo>
                <a:lnTo>
                  <a:pt x="1133122" y="80721"/>
                </a:lnTo>
                <a:lnTo>
                  <a:pt x="1132115" y="79209"/>
                </a:lnTo>
                <a:close/>
              </a:path>
              <a:path w="1195070" h="242570">
                <a:moveTo>
                  <a:pt x="143875" y="80721"/>
                </a:moveTo>
                <a:lnTo>
                  <a:pt x="143103" y="80721"/>
                </a:lnTo>
                <a:lnTo>
                  <a:pt x="141572" y="81640"/>
                </a:lnTo>
                <a:lnTo>
                  <a:pt x="143875" y="80721"/>
                </a:lnTo>
                <a:close/>
              </a:path>
              <a:path w="1195070" h="242570">
                <a:moveTo>
                  <a:pt x="153758" y="79209"/>
                </a:moveTo>
                <a:lnTo>
                  <a:pt x="147662" y="79209"/>
                </a:lnTo>
                <a:lnTo>
                  <a:pt x="146151" y="80721"/>
                </a:lnTo>
                <a:lnTo>
                  <a:pt x="153758" y="79209"/>
                </a:lnTo>
                <a:close/>
              </a:path>
              <a:path w="1195070" h="242570">
                <a:moveTo>
                  <a:pt x="1091514" y="79209"/>
                </a:moveTo>
                <a:lnTo>
                  <a:pt x="1086942" y="79209"/>
                </a:lnTo>
                <a:lnTo>
                  <a:pt x="1094562" y="80721"/>
                </a:lnTo>
                <a:lnTo>
                  <a:pt x="1091514" y="79209"/>
                </a:lnTo>
                <a:close/>
              </a:path>
              <a:path w="1195070" h="242570">
                <a:moveTo>
                  <a:pt x="78244" y="74637"/>
                </a:moveTo>
                <a:lnTo>
                  <a:pt x="77635" y="74637"/>
                </a:lnTo>
                <a:lnTo>
                  <a:pt x="77635" y="76161"/>
                </a:lnTo>
                <a:lnTo>
                  <a:pt x="78244" y="74637"/>
                </a:lnTo>
                <a:close/>
              </a:path>
              <a:path w="1195070" h="242570">
                <a:moveTo>
                  <a:pt x="1183616" y="60921"/>
                </a:moveTo>
                <a:lnTo>
                  <a:pt x="1155458" y="60921"/>
                </a:lnTo>
                <a:lnTo>
                  <a:pt x="1160017" y="68541"/>
                </a:lnTo>
                <a:lnTo>
                  <a:pt x="1163065" y="76161"/>
                </a:lnTo>
                <a:lnTo>
                  <a:pt x="1163065" y="74637"/>
                </a:lnTo>
                <a:lnTo>
                  <a:pt x="1189819" y="74637"/>
                </a:lnTo>
                <a:lnTo>
                  <a:pt x="1185900" y="65493"/>
                </a:lnTo>
                <a:lnTo>
                  <a:pt x="1183616" y="60921"/>
                </a:lnTo>
                <a:close/>
              </a:path>
              <a:path w="1195070" h="242570">
                <a:moveTo>
                  <a:pt x="85255" y="60921"/>
                </a:moveTo>
                <a:lnTo>
                  <a:pt x="83731" y="62445"/>
                </a:lnTo>
                <a:lnTo>
                  <a:pt x="84340" y="62445"/>
                </a:lnTo>
                <a:lnTo>
                  <a:pt x="85255" y="60921"/>
                </a:lnTo>
                <a:close/>
              </a:path>
              <a:path w="1195070" h="242570">
                <a:moveTo>
                  <a:pt x="1180576" y="54838"/>
                </a:moveTo>
                <a:lnTo>
                  <a:pt x="1150886" y="54838"/>
                </a:lnTo>
                <a:lnTo>
                  <a:pt x="1155458" y="62445"/>
                </a:lnTo>
                <a:lnTo>
                  <a:pt x="1155458" y="60921"/>
                </a:lnTo>
                <a:lnTo>
                  <a:pt x="1183616" y="60921"/>
                </a:lnTo>
                <a:lnTo>
                  <a:pt x="1180576" y="54838"/>
                </a:lnTo>
                <a:close/>
              </a:path>
              <a:path w="1195070" h="242570">
                <a:moveTo>
                  <a:pt x="91025" y="54838"/>
                </a:moveTo>
                <a:lnTo>
                  <a:pt x="89814" y="54838"/>
                </a:lnTo>
                <a:lnTo>
                  <a:pt x="89814" y="56349"/>
                </a:lnTo>
                <a:lnTo>
                  <a:pt x="91025" y="54838"/>
                </a:lnTo>
                <a:close/>
              </a:path>
              <a:path w="1195070" h="242570">
                <a:moveTo>
                  <a:pt x="1145468" y="49588"/>
                </a:moveTo>
                <a:lnTo>
                  <a:pt x="1150886" y="56349"/>
                </a:lnTo>
                <a:lnTo>
                  <a:pt x="1150886" y="54838"/>
                </a:lnTo>
                <a:lnTo>
                  <a:pt x="1180576" y="54838"/>
                </a:lnTo>
                <a:lnTo>
                  <a:pt x="1178292" y="50266"/>
                </a:lnTo>
                <a:lnTo>
                  <a:pt x="1146314" y="50266"/>
                </a:lnTo>
                <a:lnTo>
                  <a:pt x="1145468" y="49588"/>
                </a:lnTo>
                <a:close/>
              </a:path>
              <a:path w="1195070" h="242570">
                <a:moveTo>
                  <a:pt x="95910" y="48742"/>
                </a:moveTo>
                <a:lnTo>
                  <a:pt x="94386" y="50266"/>
                </a:lnTo>
                <a:lnTo>
                  <a:pt x="94689" y="50266"/>
                </a:lnTo>
                <a:lnTo>
                  <a:pt x="95910" y="48742"/>
                </a:lnTo>
                <a:close/>
              </a:path>
              <a:path w="1195070" h="242570">
                <a:moveTo>
                  <a:pt x="1144790" y="48742"/>
                </a:moveTo>
                <a:lnTo>
                  <a:pt x="1145468" y="49588"/>
                </a:lnTo>
                <a:lnTo>
                  <a:pt x="1146314" y="50266"/>
                </a:lnTo>
                <a:lnTo>
                  <a:pt x="1144790" y="48742"/>
                </a:lnTo>
                <a:close/>
              </a:path>
              <a:path w="1195070" h="242570">
                <a:moveTo>
                  <a:pt x="1177530" y="48742"/>
                </a:moveTo>
                <a:lnTo>
                  <a:pt x="1144790" y="48742"/>
                </a:lnTo>
                <a:lnTo>
                  <a:pt x="1146314" y="50266"/>
                </a:lnTo>
                <a:lnTo>
                  <a:pt x="1178292" y="50266"/>
                </a:lnTo>
                <a:lnTo>
                  <a:pt x="1177530" y="48742"/>
                </a:lnTo>
                <a:close/>
              </a:path>
              <a:path w="1195070" h="242570">
                <a:moveTo>
                  <a:pt x="1166105" y="35026"/>
                </a:moveTo>
                <a:lnTo>
                  <a:pt x="1126528" y="35026"/>
                </a:lnTo>
                <a:lnTo>
                  <a:pt x="1134135" y="39598"/>
                </a:lnTo>
                <a:lnTo>
                  <a:pt x="1132624" y="39598"/>
                </a:lnTo>
                <a:lnTo>
                  <a:pt x="1140231" y="44170"/>
                </a:lnTo>
                <a:lnTo>
                  <a:pt x="1138707" y="44170"/>
                </a:lnTo>
                <a:lnTo>
                  <a:pt x="1145468" y="49588"/>
                </a:lnTo>
                <a:lnTo>
                  <a:pt x="1144790" y="48742"/>
                </a:lnTo>
                <a:lnTo>
                  <a:pt x="1177530" y="48742"/>
                </a:lnTo>
                <a:lnTo>
                  <a:pt x="1176769" y="47218"/>
                </a:lnTo>
                <a:lnTo>
                  <a:pt x="1170673" y="39598"/>
                </a:lnTo>
                <a:lnTo>
                  <a:pt x="1166105" y="35026"/>
                </a:lnTo>
                <a:close/>
              </a:path>
              <a:path w="1195070" h="242570">
                <a:moveTo>
                  <a:pt x="115705" y="35026"/>
                </a:moveTo>
                <a:lnTo>
                  <a:pt x="114172" y="35026"/>
                </a:lnTo>
                <a:lnTo>
                  <a:pt x="112649" y="36550"/>
                </a:lnTo>
                <a:lnTo>
                  <a:pt x="115705" y="35026"/>
                </a:lnTo>
                <a:close/>
              </a:path>
              <a:path w="1195070" h="242570">
                <a:moveTo>
                  <a:pt x="1156981" y="25895"/>
                </a:moveTo>
                <a:lnTo>
                  <a:pt x="1096086" y="25895"/>
                </a:lnTo>
                <a:lnTo>
                  <a:pt x="1105217" y="27419"/>
                </a:lnTo>
                <a:lnTo>
                  <a:pt x="1103693" y="27419"/>
                </a:lnTo>
                <a:lnTo>
                  <a:pt x="1112824" y="28943"/>
                </a:lnTo>
                <a:lnTo>
                  <a:pt x="1111300" y="28943"/>
                </a:lnTo>
                <a:lnTo>
                  <a:pt x="1120444" y="31991"/>
                </a:lnTo>
                <a:lnTo>
                  <a:pt x="1118920" y="31991"/>
                </a:lnTo>
                <a:lnTo>
                  <a:pt x="1126528" y="36550"/>
                </a:lnTo>
                <a:lnTo>
                  <a:pt x="1126528" y="35026"/>
                </a:lnTo>
                <a:lnTo>
                  <a:pt x="1166105" y="35026"/>
                </a:lnTo>
                <a:lnTo>
                  <a:pt x="1156981" y="258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125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1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과</a:t>
            </a:r>
            <a:r>
              <a:rPr sz="2400" spc="40" dirty="0"/>
              <a:t>정</a:t>
            </a:r>
            <a:r>
              <a:rPr sz="2400" spc="-395" dirty="0"/>
              <a:t> </a:t>
            </a:r>
            <a:r>
              <a:rPr sz="2400" spc="-180" dirty="0"/>
              <a:t>소</a:t>
            </a:r>
            <a:r>
              <a:rPr sz="2400" spc="40" dirty="0"/>
              <a:t>개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27863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파이썬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을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배워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야</a:t>
            </a:r>
            <a:r>
              <a:rPr sz="2000" b="1" spc="-340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하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는</a:t>
            </a:r>
            <a:r>
              <a:rPr sz="2000" b="1" spc="-335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이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유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6010275" cy="368109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다양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</a:t>
            </a:r>
            <a:r>
              <a:rPr sz="2000" dirty="0">
                <a:latin typeface="굴림"/>
                <a:cs typeface="굴림"/>
              </a:rPr>
              <a:t>용</a:t>
            </a:r>
            <a:endParaRPr sz="2000">
              <a:latin typeface="굴림"/>
              <a:cs typeface="굴림"/>
            </a:endParaRPr>
          </a:p>
          <a:p>
            <a:pPr marL="925830" lvl="1" indent="-4572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925830" algn="l"/>
                <a:tab pos="926465" algn="l"/>
              </a:tabLst>
            </a:pPr>
            <a:r>
              <a:rPr sz="2000" spc="45" dirty="0">
                <a:latin typeface="굴림"/>
                <a:cs typeface="굴림"/>
              </a:rPr>
              <a:t>4</a:t>
            </a:r>
            <a:r>
              <a:rPr sz="2000" dirty="0">
                <a:latin typeface="굴림"/>
                <a:cs typeface="굴림"/>
              </a:rPr>
              <a:t>차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산</a:t>
            </a:r>
            <a:r>
              <a:rPr sz="2000" dirty="0">
                <a:latin typeface="굴림"/>
                <a:cs typeface="굴림"/>
              </a:rPr>
              <a:t>업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혁</a:t>
            </a:r>
            <a:r>
              <a:rPr sz="2000" dirty="0">
                <a:latin typeface="굴림"/>
                <a:cs typeface="굴림"/>
              </a:rPr>
              <a:t>명</a:t>
            </a:r>
            <a:endParaRPr sz="2000">
              <a:latin typeface="굴림"/>
              <a:cs typeface="굴림"/>
            </a:endParaRPr>
          </a:p>
          <a:p>
            <a:pPr marL="1017269">
              <a:lnSpc>
                <a:spcPct val="100000"/>
              </a:lnSpc>
              <a:spcBef>
                <a:spcPts val="1195"/>
              </a:spcBef>
            </a:pPr>
            <a:r>
              <a:rPr sz="2000" spc="-180" dirty="0">
                <a:latin typeface="굴림"/>
                <a:cs typeface="굴림"/>
              </a:rPr>
              <a:t>빅데이</a:t>
            </a:r>
            <a:r>
              <a:rPr sz="2000" dirty="0">
                <a:latin typeface="굴림"/>
                <a:cs typeface="굴림"/>
              </a:rPr>
              <a:t>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분</a:t>
            </a:r>
            <a:r>
              <a:rPr sz="2000" spc="-185" dirty="0">
                <a:latin typeface="굴림"/>
                <a:cs typeface="굴림"/>
              </a:rPr>
              <a:t>석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인공지</a:t>
            </a:r>
            <a:r>
              <a:rPr sz="2000" spc="-190" dirty="0">
                <a:latin typeface="굴림"/>
                <a:cs typeface="굴림"/>
              </a:rPr>
              <a:t>능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25" dirty="0">
                <a:latin typeface="굴림"/>
                <a:cs typeface="굴림"/>
              </a:rPr>
              <a:t>A</a:t>
            </a:r>
            <a:r>
              <a:rPr sz="2000" spc="-75" dirty="0">
                <a:latin typeface="굴림"/>
                <a:cs typeface="굴림"/>
              </a:rPr>
              <a:t>I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사물인터</a:t>
            </a:r>
            <a:r>
              <a:rPr sz="2000" spc="-195" dirty="0">
                <a:latin typeface="굴림"/>
                <a:cs typeface="굴림"/>
              </a:rPr>
              <a:t>넷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75" dirty="0">
                <a:latin typeface="굴림"/>
                <a:cs typeface="굴림"/>
              </a:rPr>
              <a:t>I</a:t>
            </a:r>
            <a:r>
              <a:rPr sz="2000" spc="-220" dirty="0">
                <a:latin typeface="굴림"/>
                <a:cs typeface="굴림"/>
              </a:rPr>
              <a:t>o</a:t>
            </a:r>
            <a:r>
              <a:rPr sz="2000" spc="-3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endParaRPr sz="2000">
              <a:latin typeface="굴림"/>
              <a:cs typeface="굴림"/>
            </a:endParaRPr>
          </a:p>
          <a:p>
            <a:pPr marL="925830" lvl="1" indent="-4572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925830" algn="l"/>
                <a:tab pos="926465" algn="l"/>
              </a:tabLst>
            </a:pPr>
            <a:r>
              <a:rPr sz="2000" dirty="0">
                <a:latin typeface="굴림"/>
                <a:cs typeface="굴림"/>
              </a:rPr>
              <a:t>웹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dirty="0">
                <a:latin typeface="굴림"/>
                <a:cs typeface="굴림"/>
              </a:rPr>
              <a:t>밍</a:t>
            </a:r>
            <a:endParaRPr sz="2000">
              <a:latin typeface="굴림"/>
              <a:cs typeface="굴림"/>
            </a:endParaRPr>
          </a:p>
          <a:p>
            <a:pPr marL="1017269">
              <a:lnSpc>
                <a:spcPct val="100000"/>
              </a:lnSpc>
              <a:spcBef>
                <a:spcPts val="1200"/>
              </a:spcBef>
            </a:pPr>
            <a:r>
              <a:rPr sz="2000" spc="-70" dirty="0">
                <a:latin typeface="굴림"/>
                <a:cs typeface="굴림"/>
              </a:rPr>
              <a:t>F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60" dirty="0">
                <a:latin typeface="굴림"/>
                <a:cs typeface="굴림"/>
              </a:rPr>
              <a:t>as</a:t>
            </a:r>
            <a:r>
              <a:rPr sz="2000" spc="75" dirty="0">
                <a:latin typeface="굴림"/>
                <a:cs typeface="굴림"/>
              </a:rPr>
              <a:t>k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-105" dirty="0">
                <a:latin typeface="굴림"/>
                <a:cs typeface="굴림"/>
              </a:rPr>
              <a:t>D</a:t>
            </a:r>
            <a:r>
              <a:rPr sz="2000" spc="5" dirty="0">
                <a:latin typeface="굴림"/>
                <a:cs typeface="굴림"/>
              </a:rPr>
              <a:t>j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g</a:t>
            </a:r>
            <a:r>
              <a:rPr sz="2000" dirty="0">
                <a:latin typeface="굴림"/>
                <a:cs typeface="굴림"/>
              </a:rPr>
              <a:t>o</a:t>
            </a:r>
            <a:r>
              <a:rPr sz="2000" spc="-27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프레임워</a:t>
            </a:r>
            <a:r>
              <a:rPr sz="2000" dirty="0">
                <a:latin typeface="굴림"/>
                <a:cs typeface="굴림"/>
              </a:rPr>
              <a:t>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</a:t>
            </a:r>
            <a:r>
              <a:rPr sz="2000" dirty="0">
                <a:latin typeface="굴림"/>
                <a:cs typeface="굴림"/>
              </a:rPr>
              <a:t>공</a:t>
            </a:r>
            <a:endParaRPr sz="2000">
              <a:latin typeface="굴림"/>
              <a:cs typeface="굴림"/>
            </a:endParaRPr>
          </a:p>
          <a:p>
            <a:pPr marL="925830" lvl="1" indent="-4572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925830" algn="l"/>
                <a:tab pos="926465" algn="l"/>
              </a:tabLst>
            </a:pPr>
            <a:r>
              <a:rPr sz="2000" spc="-180" dirty="0">
                <a:latin typeface="굴림"/>
                <a:cs typeface="굴림"/>
              </a:rPr>
              <a:t>게</a:t>
            </a:r>
            <a:r>
              <a:rPr sz="2000" dirty="0">
                <a:latin typeface="굴림"/>
                <a:cs typeface="굴림"/>
              </a:rPr>
              <a:t>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spc="-195" dirty="0">
                <a:latin typeface="굴림"/>
                <a:cs typeface="굴림"/>
              </a:rPr>
              <a:t>밍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225" dirty="0">
                <a:latin typeface="굴림"/>
                <a:cs typeface="굴림"/>
              </a:rPr>
              <a:t>G</a:t>
            </a:r>
            <a:r>
              <a:rPr sz="2000" spc="-85" dirty="0">
                <a:latin typeface="굴림"/>
                <a:cs typeface="굴림"/>
              </a:rPr>
              <a:t>U</a:t>
            </a:r>
            <a:r>
              <a:rPr sz="2000" dirty="0">
                <a:latin typeface="굴림"/>
                <a:cs typeface="굴림"/>
              </a:rPr>
              <a:t>I</a:t>
            </a:r>
            <a:endParaRPr sz="2000">
              <a:latin typeface="굴림"/>
              <a:cs typeface="굴림"/>
            </a:endParaRPr>
          </a:p>
          <a:p>
            <a:pPr marL="925830" lvl="1" indent="-4572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925830" algn="l"/>
                <a:tab pos="926465" algn="l"/>
              </a:tabLst>
            </a:pPr>
            <a:r>
              <a:rPr sz="2000" spc="-180" dirty="0">
                <a:latin typeface="굴림"/>
                <a:cs typeface="굴림"/>
              </a:rPr>
              <a:t>데이터베이</a:t>
            </a:r>
            <a:r>
              <a:rPr sz="2000" dirty="0">
                <a:latin typeface="굴림"/>
                <a:cs typeface="굴림"/>
              </a:rPr>
              <a:t>스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프로그래</a:t>
            </a:r>
            <a:r>
              <a:rPr sz="2000" dirty="0">
                <a:latin typeface="굴림"/>
                <a:cs typeface="굴림"/>
              </a:rPr>
              <a:t>밍</a:t>
            </a:r>
            <a:endParaRPr sz="2000">
              <a:latin typeface="굴림"/>
              <a:cs typeface="굴림"/>
            </a:endParaRPr>
          </a:p>
          <a:p>
            <a:pPr marL="925830" lvl="1" indent="-4572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925830" algn="l"/>
                <a:tab pos="926465" algn="l"/>
              </a:tabLst>
            </a:pPr>
            <a:r>
              <a:rPr sz="2000" spc="-90" dirty="0">
                <a:latin typeface="굴림"/>
                <a:cs typeface="굴림"/>
              </a:rPr>
              <a:t>기타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802245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135" dirty="0">
                <a:latin typeface="굴림"/>
                <a:cs typeface="굴림"/>
              </a:rPr>
              <a:t>리스트,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튜플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등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집합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자료형을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사용하여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요소를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하나씩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가져와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반복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가능</a:t>
            </a:r>
            <a:endParaRPr sz="2000">
              <a:latin typeface="굴림"/>
              <a:cs typeface="굴림"/>
            </a:endParaRPr>
          </a:p>
          <a:p>
            <a:pPr marL="354965" indent="-342900">
              <a:lnSpc>
                <a:spcPct val="100000"/>
              </a:lnSpc>
              <a:spcBef>
                <a:spcPts val="1200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000" spc="-90" dirty="0">
                <a:latin typeface="굴림"/>
                <a:cs typeface="굴림"/>
              </a:rPr>
              <a:t>반복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가능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문자열,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5" dirty="0">
                <a:latin typeface="굴림"/>
                <a:cs typeface="굴림"/>
              </a:rPr>
              <a:t>딕셔너리,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집합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자료형으로도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반복문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사용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가능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2422" y="4017645"/>
            <a:ext cx="2073672" cy="17334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328" y="3914331"/>
            <a:ext cx="1994503" cy="1301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0475" y="4017680"/>
            <a:ext cx="3585349" cy="180087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8310880" cy="1853564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가능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객체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100" dirty="0">
                <a:latin typeface="굴림"/>
                <a:cs typeface="굴림"/>
              </a:rPr>
              <a:t>r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g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  <a:endParaRPr sz="2000">
              <a:latin typeface="굴림"/>
              <a:cs typeface="굴림"/>
            </a:endParaRPr>
          </a:p>
          <a:p>
            <a:pPr marL="811530" marR="5080" lvl="1" indent="-342900">
              <a:lnSpc>
                <a:spcPct val="149900"/>
              </a:lnSpc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90" dirty="0">
                <a:latin typeface="굴림"/>
                <a:cs typeface="굴림"/>
              </a:rPr>
              <a:t>반복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가능한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객체란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Iterable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뜻으로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멤버를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하나씩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반환할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대표적으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시퀀</a:t>
            </a:r>
            <a:r>
              <a:rPr sz="2000" dirty="0">
                <a:latin typeface="굴림"/>
                <a:cs typeface="굴림"/>
              </a:rPr>
              <a:t>스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데이</a:t>
            </a:r>
            <a:r>
              <a:rPr sz="2000" dirty="0">
                <a:latin typeface="굴림"/>
                <a:cs typeface="굴림"/>
              </a:rPr>
              <a:t>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타입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p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80" dirty="0">
                <a:latin typeface="굴림"/>
                <a:cs typeface="굴림"/>
              </a:rPr>
              <a:t> </a:t>
            </a:r>
            <a:r>
              <a:rPr sz="2000" spc="-60" dirty="0">
                <a:latin typeface="굴림"/>
                <a:cs typeface="굴림"/>
              </a:rPr>
              <a:t>s</a:t>
            </a:r>
            <a:r>
              <a:rPr sz="2000" spc="150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dirty="0">
                <a:latin typeface="굴림"/>
                <a:cs typeface="굴림"/>
              </a:rPr>
              <a:t>ng</a:t>
            </a:r>
            <a:r>
              <a:rPr sz="2000" spc="-254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음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6331" y="4450235"/>
            <a:ext cx="4494194" cy="10311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3805" y="4424407"/>
            <a:ext cx="2898786" cy="113208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8131175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반</a:t>
            </a:r>
            <a:r>
              <a:rPr sz="2000" dirty="0">
                <a:latin typeface="굴림"/>
                <a:cs typeface="굴림"/>
              </a:rPr>
              <a:t>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가능</a:t>
            </a:r>
            <a:r>
              <a:rPr sz="2000" dirty="0">
                <a:latin typeface="굴림"/>
                <a:cs typeface="굴림"/>
              </a:rPr>
              <a:t>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객체</a:t>
            </a:r>
            <a:r>
              <a:rPr sz="2000" dirty="0">
                <a:latin typeface="굴림"/>
                <a:cs typeface="굴림"/>
              </a:rPr>
              <a:t>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100" dirty="0">
                <a:latin typeface="굴림"/>
                <a:cs typeface="굴림"/>
              </a:rPr>
              <a:t>r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g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29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수</a:t>
            </a: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b="1" spc="100" dirty="0">
                <a:solidFill>
                  <a:srgbClr val="FF0000"/>
                </a:solidFill>
                <a:latin typeface="굴림"/>
                <a:cs typeface="굴림"/>
              </a:rPr>
              <a:t>r</a:t>
            </a:r>
            <a:r>
              <a:rPr sz="2000" b="1" spc="-60" dirty="0">
                <a:solidFill>
                  <a:srgbClr val="FF0000"/>
                </a:solidFill>
                <a:latin typeface="굴림"/>
                <a:cs typeface="굴림"/>
              </a:rPr>
              <a:t>a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n</a:t>
            </a:r>
            <a:r>
              <a:rPr sz="2000" b="1" spc="-50" dirty="0">
                <a:solidFill>
                  <a:srgbClr val="FF0000"/>
                </a:solidFill>
                <a:latin typeface="굴림"/>
                <a:cs typeface="굴림"/>
              </a:rPr>
              <a:t>ge</a:t>
            </a:r>
            <a:r>
              <a:rPr sz="2000" b="1" spc="-130" dirty="0">
                <a:solidFill>
                  <a:srgbClr val="FF0000"/>
                </a:solidFill>
                <a:latin typeface="굴림"/>
                <a:cs typeface="굴림"/>
              </a:rPr>
              <a:t>(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)</a:t>
            </a:r>
            <a:r>
              <a:rPr sz="2000" b="1" spc="-31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함수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는</a:t>
            </a:r>
            <a:r>
              <a:rPr sz="2000" b="1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반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복</a:t>
            </a:r>
            <a:r>
              <a:rPr sz="2000" b="1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가능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한</a:t>
            </a:r>
            <a:r>
              <a:rPr sz="2000" b="1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객체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를</a:t>
            </a:r>
            <a:r>
              <a:rPr sz="2000" b="1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반환해주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는</a:t>
            </a:r>
            <a:r>
              <a:rPr sz="2000" b="1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b="1" spc="-180" dirty="0">
                <a:solidFill>
                  <a:srgbClr val="FF0000"/>
                </a:solidFill>
                <a:latin typeface="굴림"/>
                <a:cs typeface="굴림"/>
              </a:rPr>
              <a:t>함</a:t>
            </a:r>
            <a:r>
              <a:rPr sz="2000" b="1" dirty="0">
                <a:solidFill>
                  <a:srgbClr val="FF0000"/>
                </a:solidFill>
                <a:latin typeface="굴림"/>
                <a:cs typeface="굴림"/>
              </a:rPr>
              <a:t>수</a:t>
            </a: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100" dirty="0">
                <a:latin typeface="굴림"/>
                <a:cs typeface="굴림"/>
              </a:rPr>
              <a:t>r</a:t>
            </a:r>
            <a:r>
              <a:rPr sz="2000" spc="-60" dirty="0">
                <a:latin typeface="굴림"/>
                <a:cs typeface="굴림"/>
              </a:rPr>
              <a:t>a</a:t>
            </a:r>
            <a:r>
              <a:rPr sz="2000" dirty="0">
                <a:latin typeface="굴림"/>
                <a:cs typeface="굴림"/>
              </a:rPr>
              <a:t>n</a:t>
            </a:r>
            <a:r>
              <a:rPr sz="2000" spc="-50" dirty="0">
                <a:latin typeface="굴림"/>
                <a:cs typeface="굴림"/>
              </a:rPr>
              <a:t>ge</a:t>
            </a:r>
            <a:r>
              <a:rPr sz="2000" spc="-135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시</a:t>
            </a:r>
            <a:r>
              <a:rPr sz="2000" spc="-185" dirty="0">
                <a:latin typeface="굴림"/>
                <a:cs typeface="굴림"/>
              </a:rPr>
              <a:t>작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이</a:t>
            </a:r>
            <a:r>
              <a:rPr sz="2000" spc="-185" dirty="0">
                <a:latin typeface="굴림"/>
                <a:cs typeface="굴림"/>
              </a:rPr>
              <a:t>상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끝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미</a:t>
            </a:r>
            <a:r>
              <a:rPr sz="2000" spc="-185" dirty="0">
                <a:latin typeface="굴림"/>
                <a:cs typeface="굴림"/>
              </a:rPr>
              <a:t>만</a:t>
            </a:r>
            <a:r>
              <a:rPr sz="2000" spc="-130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스</a:t>
            </a:r>
            <a:r>
              <a:rPr sz="2000" spc="-185" dirty="0">
                <a:latin typeface="굴림"/>
                <a:cs typeface="굴림"/>
              </a:rPr>
              <a:t>텝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</a:p>
          <a:p>
            <a:pPr marL="811530" marR="5080" lvl="1" indent="-342900">
              <a:lnSpc>
                <a:spcPct val="149900"/>
              </a:lnSpc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반복문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많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활용되</a:t>
            </a:r>
            <a:r>
              <a:rPr sz="2000" spc="-190" dirty="0">
                <a:latin typeface="굴림"/>
                <a:cs typeface="굴림"/>
              </a:rPr>
              <a:t>며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순차적으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반환하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때문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리스</a:t>
            </a:r>
            <a:r>
              <a:rPr sz="2000" dirty="0">
                <a:latin typeface="굴림"/>
                <a:cs typeface="굴림"/>
              </a:rPr>
              <a:t>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등</a:t>
            </a:r>
            <a:r>
              <a:rPr sz="2000" dirty="0">
                <a:latin typeface="굴림"/>
                <a:cs typeface="굴림"/>
              </a:rPr>
              <a:t>의  </a:t>
            </a:r>
            <a:r>
              <a:rPr sz="2000" spc="-180" dirty="0">
                <a:latin typeface="굴림"/>
                <a:cs typeface="굴림"/>
              </a:rPr>
              <a:t>다</a:t>
            </a:r>
            <a:r>
              <a:rPr sz="2000" dirty="0">
                <a:latin typeface="굴림"/>
                <a:cs typeface="굴림"/>
              </a:rPr>
              <a:t>른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자료형</a:t>
            </a:r>
            <a:r>
              <a:rPr sz="2000" dirty="0">
                <a:latin typeface="굴림"/>
                <a:cs typeface="굴림"/>
              </a:rPr>
              <a:t>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함</a:t>
            </a:r>
            <a:r>
              <a:rPr sz="2000" dirty="0">
                <a:latin typeface="굴림"/>
                <a:cs typeface="굴림"/>
              </a:rPr>
              <a:t>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사용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있</a:t>
            </a:r>
            <a:r>
              <a:rPr sz="2000" dirty="0">
                <a:latin typeface="굴림"/>
                <a:cs typeface="굴림"/>
              </a:rPr>
              <a:t>음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0053" y="5018456"/>
            <a:ext cx="1918415" cy="6992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2251" y="5018431"/>
            <a:ext cx="3455954" cy="89858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004085"/>
            <a:ext cx="7912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90" dirty="0">
                <a:latin typeface="굴림"/>
                <a:cs typeface="굴림"/>
              </a:rPr>
              <a:t>반복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객체의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값을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바로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가져와서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사용하거나,</a:t>
            </a:r>
            <a:r>
              <a:rPr sz="2000" spc="-340" dirty="0">
                <a:latin typeface="굴림"/>
                <a:cs typeface="굴림"/>
              </a:rPr>
              <a:t> </a:t>
            </a:r>
            <a:r>
              <a:rPr sz="2000" spc="-40" dirty="0">
                <a:latin typeface="굴림"/>
                <a:cs typeface="굴림"/>
              </a:rPr>
              <a:t>range(),</a:t>
            </a:r>
            <a:r>
              <a:rPr sz="2000" spc="-365" dirty="0">
                <a:latin typeface="굴림"/>
                <a:cs typeface="굴림"/>
              </a:rPr>
              <a:t> </a:t>
            </a:r>
            <a:r>
              <a:rPr sz="2000" spc="-40" dirty="0">
                <a:latin typeface="굴림"/>
                <a:cs typeface="굴림"/>
              </a:rPr>
              <a:t>len()</a:t>
            </a:r>
            <a:r>
              <a:rPr sz="2000" spc="-30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함수를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활용해 </a:t>
            </a:r>
            <a:r>
              <a:rPr sz="2000" spc="-6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인덱스로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접근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또한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가능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008" y="3552781"/>
            <a:ext cx="3340251" cy="17660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9092" y="3523831"/>
            <a:ext cx="3364616" cy="176588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4777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제어문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여</a:t>
            </a:r>
            <a:r>
              <a:rPr sz="2000" dirty="0">
                <a:latin typeface="굴림"/>
                <a:cs typeface="굴림"/>
              </a:rPr>
              <a:t>러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개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사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할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땐</a:t>
            </a:r>
            <a:r>
              <a:rPr sz="2000" dirty="0">
                <a:latin typeface="굴림"/>
                <a:cs typeface="굴림"/>
              </a:rPr>
              <a:t>,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들여쓰</a:t>
            </a:r>
            <a:r>
              <a:rPr sz="2000" dirty="0">
                <a:latin typeface="굴림"/>
                <a:cs typeface="굴림"/>
              </a:rPr>
              <a:t>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7645" y="2908516"/>
            <a:ext cx="3089770" cy="14965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877" y="2908498"/>
            <a:ext cx="4849598" cy="149630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242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45" dirty="0">
                <a:solidFill>
                  <a:srgbClr val="014081"/>
                </a:solidFill>
                <a:latin typeface="Arial"/>
                <a:cs typeface="Arial"/>
              </a:rPr>
              <a:t>(for)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2155634"/>
            <a:ext cx="4882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80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소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값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아이</a:t>
            </a:r>
            <a:r>
              <a:rPr sz="2000" dirty="0">
                <a:latin typeface="굴림"/>
                <a:cs typeface="굴림"/>
              </a:rPr>
              <a:t>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변수</a:t>
            </a:r>
            <a:r>
              <a:rPr sz="2000" dirty="0">
                <a:latin typeface="굴림"/>
                <a:cs typeface="굴림"/>
              </a:rPr>
              <a:t>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할당하</a:t>
            </a:r>
            <a:r>
              <a:rPr sz="2000" dirty="0">
                <a:latin typeface="굴림"/>
                <a:cs typeface="굴림"/>
              </a:rPr>
              <a:t>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응</a:t>
            </a:r>
            <a:r>
              <a:rPr sz="2000" dirty="0">
                <a:latin typeface="굴림"/>
                <a:cs typeface="굴림"/>
              </a:rPr>
              <a:t>용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가</a:t>
            </a:r>
            <a:r>
              <a:rPr sz="2000" dirty="0">
                <a:latin typeface="굴림"/>
                <a:cs typeface="굴림"/>
              </a:rPr>
              <a:t>능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431" y="3004492"/>
            <a:ext cx="2746790" cy="15674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6692" y="2991086"/>
            <a:ext cx="2665873" cy="153553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059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8262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7611" y="1466405"/>
            <a:ext cx="5118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40" dirty="0">
                <a:solidFill>
                  <a:srgbClr val="014081"/>
                </a:solidFill>
                <a:latin typeface="굴림"/>
                <a:cs typeface="굴림"/>
              </a:rPr>
              <a:t>실</a:t>
            </a:r>
            <a:r>
              <a:rPr sz="2000" b="1" spc="40" dirty="0">
                <a:solidFill>
                  <a:srgbClr val="014081"/>
                </a:solidFill>
                <a:latin typeface="굴림"/>
                <a:cs typeface="굴림"/>
              </a:rPr>
              <a:t>습</a:t>
            </a:r>
            <a:endParaRPr sz="20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829" y="2004085"/>
            <a:ext cx="7540625" cy="322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73685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반복문을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활용하여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구구단을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2단부터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80" dirty="0">
                <a:latin typeface="굴림"/>
                <a:cs typeface="굴림"/>
              </a:rPr>
              <a:t>9단까지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출력하는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0" dirty="0">
                <a:latin typeface="굴림"/>
                <a:cs typeface="굴림"/>
              </a:rPr>
              <a:t>프로그램을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50" dirty="0">
                <a:latin typeface="굴림"/>
                <a:cs typeface="굴림"/>
              </a:rPr>
              <a:t>작성하세요.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"/>
            </a:pPr>
            <a:endParaRPr sz="2800">
              <a:latin typeface="굴림"/>
              <a:cs typeface="굴림"/>
            </a:endParaRPr>
          </a:p>
          <a:p>
            <a:pPr marL="298450" marR="5080" indent="-286385">
              <a:lnSpc>
                <a:spcPct val="1499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50" dirty="0">
                <a:latin typeface="굴림"/>
                <a:cs typeface="굴림"/>
              </a:rPr>
              <a:t>(업그레이드)</a:t>
            </a:r>
            <a:r>
              <a:rPr sz="2000" spc="-29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숫자를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하나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입력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받아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해당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단을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제외한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나머지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5" dirty="0">
                <a:latin typeface="굴림"/>
                <a:cs typeface="굴림"/>
              </a:rPr>
              <a:t>2~9단을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프로그램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작성하세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buFont typeface="Wingdings"/>
              <a:buChar char=""/>
            </a:pPr>
            <a:endParaRPr sz="2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"/>
            </a:pPr>
            <a:endParaRPr sz="17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buFont typeface="Wingdings"/>
              <a:buChar char=""/>
              <a:tabLst>
                <a:tab pos="299085" algn="l"/>
              </a:tabLst>
            </a:pP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업그레이</a:t>
            </a:r>
            <a:r>
              <a:rPr sz="2000" spc="-195" dirty="0">
                <a:latin typeface="굴림"/>
                <a:cs typeface="굴림"/>
              </a:rPr>
              <a:t>드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0" dirty="0">
                <a:latin typeface="굴림"/>
                <a:cs typeface="굴림"/>
              </a:rPr>
              <a:t> </a:t>
            </a:r>
            <a:r>
              <a:rPr sz="2000" spc="45" dirty="0">
                <a:latin typeface="굴림"/>
                <a:cs typeface="굴림"/>
              </a:rPr>
              <a:t>2</a:t>
            </a:r>
            <a:r>
              <a:rPr sz="2000" spc="-390" dirty="0">
                <a:latin typeface="굴림"/>
                <a:cs typeface="굴림"/>
              </a:rPr>
              <a:t>~</a:t>
            </a:r>
            <a:r>
              <a:rPr sz="2000" spc="40" dirty="0">
                <a:latin typeface="굴림"/>
                <a:cs typeface="굴림"/>
              </a:rPr>
              <a:t>9</a:t>
            </a:r>
            <a:r>
              <a:rPr sz="2000" dirty="0">
                <a:latin typeface="굴림"/>
                <a:cs typeface="굴림"/>
              </a:rPr>
              <a:t>단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중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홀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단</a:t>
            </a:r>
            <a:r>
              <a:rPr sz="2000" dirty="0">
                <a:latin typeface="굴림"/>
                <a:cs typeface="굴림"/>
              </a:rPr>
              <a:t>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출력하세</a:t>
            </a:r>
            <a:r>
              <a:rPr sz="2000" spc="-195" dirty="0">
                <a:latin typeface="굴림"/>
                <a:cs typeface="굴림"/>
              </a:rPr>
              <a:t>요</a:t>
            </a:r>
            <a:r>
              <a:rPr sz="2000" dirty="0">
                <a:latin typeface="굴림"/>
                <a:cs typeface="굴림"/>
              </a:rPr>
              <a:t>.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510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60" dirty="0">
                <a:solidFill>
                  <a:srgbClr val="014081"/>
                </a:solidFill>
                <a:latin typeface="Arial"/>
                <a:cs typeface="Arial"/>
              </a:rPr>
              <a:t>(while)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50466"/>
            <a:ext cx="7818120" cy="231076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15" dirty="0">
                <a:latin typeface="굴림"/>
                <a:cs typeface="굴림"/>
              </a:rPr>
              <a:t>h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4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반복문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정</a:t>
            </a:r>
            <a:r>
              <a:rPr sz="2000" dirty="0">
                <a:latin typeface="굴림"/>
                <a:cs typeface="굴림"/>
              </a:rPr>
              <a:t>의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해</a:t>
            </a:r>
            <a:r>
              <a:rPr sz="2000" dirty="0">
                <a:latin typeface="굴림"/>
                <a:cs typeface="굴림"/>
              </a:rPr>
              <a:t>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dirty="0">
                <a:latin typeface="굴림"/>
                <a:cs typeface="굴림"/>
              </a:rPr>
              <a:t>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5" dirty="0">
                <a:latin typeface="굴림"/>
                <a:cs typeface="굴림"/>
              </a:rPr>
              <a:t>참</a:t>
            </a:r>
            <a:r>
              <a:rPr sz="2000" spc="-130" dirty="0">
                <a:latin typeface="굴림"/>
                <a:cs typeface="굴림"/>
              </a:rPr>
              <a:t>(</a:t>
            </a:r>
            <a:r>
              <a:rPr sz="2000" spc="-125" dirty="0">
                <a:latin typeface="굴림"/>
                <a:cs typeface="굴림"/>
              </a:rPr>
              <a:t>T</a:t>
            </a:r>
            <a:r>
              <a:rPr sz="2000" spc="110" dirty="0">
                <a:latin typeface="굴림"/>
                <a:cs typeface="굴림"/>
              </a:rPr>
              <a:t>r</a:t>
            </a:r>
            <a:r>
              <a:rPr sz="2000" spc="20" dirty="0">
                <a:latin typeface="굴림"/>
                <a:cs typeface="굴림"/>
              </a:rPr>
              <a:t>u</a:t>
            </a:r>
            <a:r>
              <a:rPr sz="2000" spc="-50" dirty="0">
                <a:latin typeface="굴림"/>
                <a:cs typeface="굴림"/>
              </a:rPr>
              <a:t>e</a:t>
            </a:r>
            <a:r>
              <a:rPr sz="2000" spc="-135" dirty="0">
                <a:latin typeface="굴림"/>
                <a:cs typeface="굴림"/>
              </a:rPr>
              <a:t>)</a:t>
            </a:r>
            <a:r>
              <a:rPr sz="2000" dirty="0">
                <a:latin typeface="굴림"/>
                <a:cs typeface="굴림"/>
              </a:rPr>
              <a:t>인</a:t>
            </a:r>
            <a:r>
              <a:rPr sz="2000" spc="-37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경</a:t>
            </a:r>
            <a:r>
              <a:rPr sz="2000" dirty="0">
                <a:latin typeface="굴림"/>
                <a:cs typeface="굴림"/>
              </a:rPr>
              <a:t>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반복해</a:t>
            </a:r>
            <a:r>
              <a:rPr sz="2000" dirty="0">
                <a:latin typeface="굴림"/>
                <a:cs typeface="굴림"/>
              </a:rPr>
              <a:t>서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행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코드</a:t>
            </a:r>
            <a:r>
              <a:rPr sz="2000" dirty="0">
                <a:latin typeface="굴림"/>
                <a:cs typeface="굴림"/>
              </a:rPr>
              <a:t>를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반복하</a:t>
            </a:r>
            <a:r>
              <a:rPr sz="2000" dirty="0">
                <a:latin typeface="굴림"/>
                <a:cs typeface="굴림"/>
              </a:rPr>
              <a:t>는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제어</a:t>
            </a:r>
            <a:r>
              <a:rPr sz="2000" dirty="0">
                <a:latin typeface="굴림"/>
                <a:cs typeface="굴림"/>
              </a:rPr>
              <a:t>문</a:t>
            </a:r>
            <a:endParaRPr sz="2000">
              <a:latin typeface="굴림"/>
              <a:cs typeface="굴림"/>
            </a:endParaRPr>
          </a:p>
          <a:p>
            <a:pPr marL="925830" marR="2805430" lvl="1" indent="-457200">
              <a:lnSpc>
                <a:spcPct val="149900"/>
              </a:lnSpc>
              <a:buFont typeface="Wingdings"/>
              <a:buChar char=""/>
              <a:tabLst>
                <a:tab pos="811530" algn="l"/>
                <a:tab pos="812165" algn="l"/>
                <a:tab pos="2651760" algn="l"/>
              </a:tabLst>
            </a:pPr>
            <a:r>
              <a:rPr sz="2000" spc="5" dirty="0">
                <a:latin typeface="굴림"/>
                <a:cs typeface="굴림"/>
              </a:rPr>
              <a:t>w</a:t>
            </a:r>
            <a:r>
              <a:rPr sz="2000" spc="15" dirty="0">
                <a:latin typeface="굴림"/>
                <a:cs typeface="굴림"/>
              </a:rPr>
              <a:t>h</a:t>
            </a:r>
            <a:r>
              <a:rPr sz="2000" spc="-20" dirty="0">
                <a:latin typeface="굴림"/>
                <a:cs typeface="굴림"/>
              </a:rPr>
              <a:t>i</a:t>
            </a:r>
            <a:r>
              <a:rPr sz="2000" spc="-10" dirty="0">
                <a:latin typeface="굴림"/>
                <a:cs typeface="굴림"/>
              </a:rPr>
              <a:t>l</a:t>
            </a:r>
            <a:r>
              <a:rPr sz="2000" dirty="0">
                <a:latin typeface="굴림"/>
                <a:cs typeface="굴림"/>
              </a:rPr>
              <a:t>e</a:t>
            </a:r>
            <a:r>
              <a:rPr sz="2000" spc="-235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(</a:t>
            </a:r>
            <a:r>
              <a:rPr sz="2000" spc="-180" dirty="0">
                <a:latin typeface="굴림"/>
                <a:cs typeface="굴림"/>
              </a:rPr>
              <a:t>조건</a:t>
            </a:r>
            <a:r>
              <a:rPr sz="2000" spc="-190" dirty="0">
                <a:latin typeface="굴림"/>
                <a:cs typeface="굴림"/>
              </a:rPr>
              <a:t>문</a:t>
            </a:r>
            <a:r>
              <a:rPr sz="2000" dirty="0">
                <a:latin typeface="굴림"/>
                <a:cs typeface="굴림"/>
              </a:rPr>
              <a:t>)</a:t>
            </a:r>
            <a:r>
              <a:rPr sz="2000" spc="-29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:	</a:t>
            </a:r>
            <a:r>
              <a:rPr sz="2000" spc="-130" dirty="0">
                <a:solidFill>
                  <a:srgbClr val="FF0000"/>
                </a:solidFill>
                <a:latin typeface="굴림"/>
                <a:cs typeface="굴림"/>
              </a:rPr>
              <a:t>(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콜</a:t>
            </a:r>
            <a:r>
              <a:rPr sz="2000" spc="-185" dirty="0">
                <a:solidFill>
                  <a:srgbClr val="FF0000"/>
                </a:solidFill>
                <a:latin typeface="굴림"/>
                <a:cs typeface="굴림"/>
              </a:rPr>
              <a:t>론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,</a:t>
            </a:r>
            <a:r>
              <a:rPr sz="2000" spc="-34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들여쓰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기</a:t>
            </a:r>
            <a:r>
              <a:rPr sz="2000" spc="-355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굴림"/>
                <a:cs typeface="굴림"/>
              </a:rPr>
              <a:t>주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의</a:t>
            </a:r>
            <a:r>
              <a:rPr sz="2000" spc="-350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2000" spc="-105" dirty="0">
                <a:solidFill>
                  <a:srgbClr val="FF0000"/>
                </a:solidFill>
                <a:latin typeface="굴림"/>
                <a:cs typeface="굴림"/>
              </a:rPr>
              <a:t>!</a:t>
            </a:r>
            <a:r>
              <a:rPr sz="2000" dirty="0">
                <a:solidFill>
                  <a:srgbClr val="FF0000"/>
                </a:solidFill>
                <a:latin typeface="굴림"/>
                <a:cs typeface="굴림"/>
              </a:rPr>
              <a:t>)  </a:t>
            </a:r>
            <a:r>
              <a:rPr sz="2000" spc="-180" dirty="0">
                <a:latin typeface="굴림"/>
                <a:cs typeface="굴림"/>
              </a:rPr>
              <a:t>실</a:t>
            </a:r>
            <a:r>
              <a:rPr sz="2000" dirty="0">
                <a:latin typeface="굴림"/>
                <a:cs typeface="굴림"/>
              </a:rPr>
              <a:t>행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코</a:t>
            </a:r>
            <a:r>
              <a:rPr sz="2000" dirty="0">
                <a:latin typeface="굴림"/>
                <a:cs typeface="굴림"/>
              </a:rPr>
              <a:t>드</a:t>
            </a:r>
            <a:endParaRPr sz="2000">
              <a:latin typeface="굴림"/>
              <a:cs typeface="굴림"/>
            </a:endParaRPr>
          </a:p>
          <a:p>
            <a:pPr marL="811530" lvl="1" indent="-342900">
              <a:lnSpc>
                <a:spcPct val="100000"/>
              </a:lnSpc>
              <a:spcBef>
                <a:spcPts val="1195"/>
              </a:spcBef>
              <a:buFont typeface="Wingdings"/>
              <a:buChar char=""/>
              <a:tabLst>
                <a:tab pos="811530" algn="l"/>
                <a:tab pos="812165" algn="l"/>
              </a:tabLst>
            </a:pPr>
            <a:r>
              <a:rPr sz="2000" spc="-180" dirty="0">
                <a:latin typeface="굴림"/>
                <a:cs typeface="굴림"/>
              </a:rPr>
              <a:t>무한루프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빠지</a:t>
            </a:r>
            <a:r>
              <a:rPr sz="2000" dirty="0">
                <a:latin typeface="굴림"/>
                <a:cs typeface="굴림"/>
              </a:rPr>
              <a:t>지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않도</a:t>
            </a:r>
            <a:r>
              <a:rPr sz="2000" dirty="0">
                <a:latin typeface="굴림"/>
                <a:cs typeface="굴림"/>
              </a:rPr>
              <a:t>록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조</a:t>
            </a:r>
            <a:r>
              <a:rPr sz="2000" dirty="0">
                <a:latin typeface="굴림"/>
                <a:cs typeface="굴림"/>
              </a:rPr>
              <a:t>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설정</a:t>
            </a:r>
            <a:r>
              <a:rPr sz="2000" dirty="0">
                <a:latin typeface="굴림"/>
                <a:cs typeface="굴림"/>
              </a:rPr>
              <a:t>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80" dirty="0">
                <a:latin typeface="굴림"/>
                <a:cs typeface="굴림"/>
              </a:rPr>
              <a:t>주</a:t>
            </a:r>
            <a:r>
              <a:rPr sz="2000" dirty="0">
                <a:latin typeface="굴림"/>
                <a:cs typeface="굴림"/>
              </a:rPr>
              <a:t>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!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29" y="4441596"/>
            <a:ext cx="2674747" cy="20291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8863" y="4491341"/>
            <a:ext cx="1910795" cy="196202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510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60" dirty="0">
                <a:solidFill>
                  <a:srgbClr val="014081"/>
                </a:solidFill>
                <a:latin typeface="Arial"/>
                <a:cs typeface="Arial"/>
              </a:rPr>
              <a:t>(while)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50466"/>
            <a:ext cx="751776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조건문과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0" dirty="0">
                <a:latin typeface="굴림"/>
                <a:cs typeface="굴림"/>
              </a:rPr>
              <a:t>break</a:t>
            </a:r>
            <a:r>
              <a:rPr sz="2000" spc="-10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보조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제어문을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활용해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특별한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조건에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반복문을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완전히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빠져나올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dirty="0">
                <a:latin typeface="굴림"/>
                <a:cs typeface="굴림"/>
              </a:rPr>
              <a:t>break를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만나는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순간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제어문을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40" dirty="0">
                <a:latin typeface="굴림"/>
                <a:cs typeface="굴림"/>
              </a:rPr>
              <a:t>빠져나가기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때문에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코드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작성에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유의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5157" y="3851855"/>
            <a:ext cx="2188146" cy="225647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80" y="256299"/>
            <a:ext cx="2957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0" spc="322" baseline="-11574" dirty="0">
                <a:solidFill>
                  <a:srgbClr val="014081"/>
                </a:solidFill>
                <a:latin typeface="굴림"/>
                <a:cs typeface="굴림"/>
              </a:rPr>
              <a:t>0</a:t>
            </a:r>
            <a:r>
              <a:rPr sz="7200" b="0" baseline="-11574" dirty="0">
                <a:solidFill>
                  <a:srgbClr val="014081"/>
                </a:solidFill>
                <a:latin typeface="굴림"/>
                <a:cs typeface="굴림"/>
              </a:rPr>
              <a:t>4</a:t>
            </a:r>
            <a:r>
              <a:rPr sz="7200" b="0" spc="-1132" baseline="-11574" dirty="0">
                <a:solidFill>
                  <a:srgbClr val="014081"/>
                </a:solidFill>
                <a:latin typeface="굴림"/>
                <a:cs typeface="굴림"/>
              </a:rPr>
              <a:t> </a:t>
            </a:r>
            <a:r>
              <a:rPr sz="2400" spc="-180" dirty="0"/>
              <a:t>파이썬</a:t>
            </a:r>
            <a:r>
              <a:rPr sz="2400" spc="40" dirty="0"/>
              <a:t>의</a:t>
            </a:r>
            <a:r>
              <a:rPr sz="2400" spc="-400" dirty="0"/>
              <a:t> </a:t>
            </a:r>
            <a:r>
              <a:rPr sz="2400" spc="-180" dirty="0"/>
              <a:t>제어</a:t>
            </a:r>
            <a:r>
              <a:rPr sz="2400" spc="40" dirty="0"/>
              <a:t>문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2169" y="1386090"/>
            <a:ext cx="490220" cy="490855"/>
          </a:xfrm>
          <a:custGeom>
            <a:avLst/>
            <a:gdLst/>
            <a:ahLst/>
            <a:cxnLst/>
            <a:rect l="l" t="t" r="r" b="b"/>
            <a:pathLst>
              <a:path w="490219" h="490855">
                <a:moveTo>
                  <a:pt x="245097" y="0"/>
                </a:moveTo>
                <a:lnTo>
                  <a:pt x="195667" y="4977"/>
                </a:lnTo>
                <a:lnTo>
                  <a:pt x="149643" y="19255"/>
                </a:lnTo>
                <a:lnTo>
                  <a:pt x="108008" y="41851"/>
                </a:lnTo>
                <a:lnTo>
                  <a:pt x="71742" y="71783"/>
                </a:lnTo>
                <a:lnTo>
                  <a:pt x="41827" y="108070"/>
                </a:lnTo>
                <a:lnTo>
                  <a:pt x="19244" y="149729"/>
                </a:lnTo>
                <a:lnTo>
                  <a:pt x="4974" y="195778"/>
                </a:lnTo>
                <a:lnTo>
                  <a:pt x="0" y="245237"/>
                </a:lnTo>
                <a:lnTo>
                  <a:pt x="4974" y="294695"/>
                </a:lnTo>
                <a:lnTo>
                  <a:pt x="19244" y="340744"/>
                </a:lnTo>
                <a:lnTo>
                  <a:pt x="41827" y="382403"/>
                </a:lnTo>
                <a:lnTo>
                  <a:pt x="71742" y="418690"/>
                </a:lnTo>
                <a:lnTo>
                  <a:pt x="108008" y="448622"/>
                </a:lnTo>
                <a:lnTo>
                  <a:pt x="149643" y="471218"/>
                </a:lnTo>
                <a:lnTo>
                  <a:pt x="195667" y="485496"/>
                </a:lnTo>
                <a:lnTo>
                  <a:pt x="245097" y="490474"/>
                </a:lnTo>
                <a:lnTo>
                  <a:pt x="294527" y="485496"/>
                </a:lnTo>
                <a:lnTo>
                  <a:pt x="340550" y="471218"/>
                </a:lnTo>
                <a:lnTo>
                  <a:pt x="382186" y="448622"/>
                </a:lnTo>
                <a:lnTo>
                  <a:pt x="418452" y="418690"/>
                </a:lnTo>
                <a:lnTo>
                  <a:pt x="448367" y="382403"/>
                </a:lnTo>
                <a:lnTo>
                  <a:pt x="470950" y="340744"/>
                </a:lnTo>
                <a:lnTo>
                  <a:pt x="485220" y="294695"/>
                </a:lnTo>
                <a:lnTo>
                  <a:pt x="490194" y="245237"/>
                </a:lnTo>
                <a:lnTo>
                  <a:pt x="485220" y="195778"/>
                </a:lnTo>
                <a:lnTo>
                  <a:pt x="470950" y="149729"/>
                </a:lnTo>
                <a:lnTo>
                  <a:pt x="448367" y="108070"/>
                </a:lnTo>
                <a:lnTo>
                  <a:pt x="418452" y="71783"/>
                </a:lnTo>
                <a:lnTo>
                  <a:pt x="382186" y="41851"/>
                </a:lnTo>
                <a:lnTo>
                  <a:pt x="340550" y="19255"/>
                </a:lnTo>
                <a:lnTo>
                  <a:pt x="294527" y="4977"/>
                </a:lnTo>
                <a:lnTo>
                  <a:pt x="245097" y="0"/>
                </a:lnTo>
                <a:close/>
              </a:path>
            </a:pathLst>
          </a:custGeom>
          <a:solidFill>
            <a:srgbClr val="0140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9583" y="1448117"/>
            <a:ext cx="322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932" y="1466405"/>
            <a:ext cx="1510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014081"/>
                </a:solidFill>
                <a:latin typeface="굴림"/>
                <a:cs typeface="굴림"/>
              </a:rPr>
              <a:t>반복문</a:t>
            </a:r>
            <a:r>
              <a:rPr sz="2000" b="1" spc="-60" dirty="0">
                <a:solidFill>
                  <a:srgbClr val="014081"/>
                </a:solidFill>
                <a:latin typeface="Arial"/>
                <a:cs typeface="Arial"/>
              </a:rPr>
              <a:t>(while)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4150" y="1950466"/>
            <a:ext cx="822515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49900"/>
              </a:lnSpc>
              <a:spcBef>
                <a:spcPts val="100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35" dirty="0">
                <a:latin typeface="굴림"/>
                <a:cs typeface="굴림"/>
              </a:rPr>
              <a:t>조건문과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0" dirty="0">
                <a:latin typeface="굴림"/>
                <a:cs typeface="굴림"/>
              </a:rPr>
              <a:t>continue</a:t>
            </a:r>
            <a:r>
              <a:rPr sz="2000" spc="-2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보조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제어문을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활용해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특별한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조건에</a:t>
            </a:r>
            <a:r>
              <a:rPr sz="2000" spc="-345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해당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반복을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건너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뛸 </a:t>
            </a:r>
            <a:r>
              <a:rPr sz="2000" spc="-650" dirty="0">
                <a:latin typeface="굴림"/>
                <a:cs typeface="굴림"/>
              </a:rPr>
              <a:t> </a:t>
            </a:r>
            <a:r>
              <a:rPr sz="2000" dirty="0">
                <a:latin typeface="굴림"/>
                <a:cs typeface="굴림"/>
              </a:rPr>
              <a:t>수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있음</a:t>
            </a:r>
            <a:endParaRPr sz="2000">
              <a:latin typeface="굴림"/>
              <a:cs typeface="굴림"/>
            </a:endParaRPr>
          </a:p>
          <a:p>
            <a:pPr marL="298450" indent="-286385">
              <a:lnSpc>
                <a:spcPct val="100000"/>
              </a:lnSpc>
              <a:spcBef>
                <a:spcPts val="1195"/>
              </a:spcBef>
              <a:buFont typeface="Wingdings"/>
              <a:buChar char=""/>
              <a:tabLst>
                <a:tab pos="299085" algn="l"/>
              </a:tabLst>
            </a:pPr>
            <a:r>
              <a:rPr sz="2000" spc="-15" dirty="0">
                <a:latin typeface="굴림"/>
                <a:cs typeface="굴림"/>
              </a:rPr>
              <a:t>continue를</a:t>
            </a:r>
            <a:r>
              <a:rPr sz="2000" spc="-38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만나는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순간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해당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반복을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135" dirty="0">
                <a:latin typeface="굴림"/>
                <a:cs typeface="굴림"/>
              </a:rPr>
              <a:t>건너뛰기</a:t>
            </a:r>
            <a:r>
              <a:rPr sz="2000" spc="-355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때문에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코드</a:t>
            </a:r>
            <a:r>
              <a:rPr sz="2000" spc="-360" dirty="0">
                <a:latin typeface="굴림"/>
                <a:cs typeface="굴림"/>
              </a:rPr>
              <a:t> </a:t>
            </a:r>
            <a:r>
              <a:rPr sz="2000" spc="-120" dirty="0">
                <a:latin typeface="굴림"/>
                <a:cs typeface="굴림"/>
              </a:rPr>
              <a:t>작성에</a:t>
            </a:r>
            <a:r>
              <a:rPr sz="2000" spc="-350" dirty="0">
                <a:latin typeface="굴림"/>
                <a:cs typeface="굴림"/>
              </a:rPr>
              <a:t> </a:t>
            </a:r>
            <a:r>
              <a:rPr sz="2000" spc="-90" dirty="0">
                <a:latin typeface="굴림"/>
                <a:cs typeface="굴림"/>
              </a:rPr>
              <a:t>유의</a:t>
            </a:r>
            <a:endParaRPr sz="2000">
              <a:latin typeface="굴림"/>
              <a:cs typeface="굴림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480" y="4067874"/>
            <a:ext cx="3352434" cy="17618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3156" y="4067902"/>
            <a:ext cx="3741902" cy="20781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</TotalTime>
  <Words>4394</Words>
  <Application>Microsoft Office PowerPoint</Application>
  <PresentationFormat>사용자 지정</PresentationFormat>
  <Paragraphs>887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3" baseType="lpstr">
      <vt:lpstr>Calibri</vt:lpstr>
      <vt:lpstr>Arial</vt:lpstr>
      <vt:lpstr>굴림</vt:lpstr>
      <vt:lpstr>맑은 고딕</vt:lpstr>
      <vt:lpstr>HY견고딕</vt:lpstr>
      <vt:lpstr>Times New Roman</vt:lpstr>
      <vt:lpstr>배달의민족 주아</vt:lpstr>
      <vt:lpstr>Wingdings</vt:lpstr>
      <vt:lpstr>Office Theme</vt:lpstr>
      <vt:lpstr>AI 첫걸음 파이썬  핵심문법</vt:lpstr>
      <vt:lpstr>과정 소개 및 목표</vt:lpstr>
      <vt:lpstr>강의 대상</vt:lpstr>
      <vt:lpstr>PowerPoint 프레젠테이션</vt:lpstr>
      <vt:lpstr>PowerPoint 프레젠테이션</vt:lpstr>
      <vt:lpstr>01 과정 소개</vt:lpstr>
      <vt:lpstr>01 과정 소개</vt:lpstr>
      <vt:lpstr>01 과정 소개</vt:lpstr>
      <vt:lpstr>01 과정 소개</vt:lpstr>
      <vt:lpstr>01 과정 소개</vt:lpstr>
      <vt:lpstr>01 과정 소개</vt:lpstr>
      <vt:lpstr>01 과정 소개</vt:lpstr>
      <vt:lpstr>01 과정 소개</vt:lpstr>
      <vt:lpstr>01 과정 소개</vt:lpstr>
      <vt:lpstr>01 과정 소개</vt:lpstr>
      <vt:lpstr>01 과정 소개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02 파이썬 기초 문형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03 파이썬의 자료형</vt:lpstr>
      <vt:lpstr>PowerPoint 프레젠테이션</vt:lpstr>
      <vt:lpstr>PowerPoint 프레젠테이션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04 파이썬의 제어문</vt:lpstr>
      <vt:lpstr>05 파일 입출력</vt:lpstr>
      <vt:lpstr>05 파일 입출력</vt:lpstr>
      <vt:lpstr>05 파일 입출력</vt:lpstr>
      <vt:lpstr>05 파일 입출력</vt:lpstr>
      <vt:lpstr>05 파일 입출력</vt:lpstr>
      <vt:lpstr>05 파일 입출력</vt:lpstr>
      <vt:lpstr>05 파일 입출력</vt:lpstr>
      <vt:lpstr>05 파일 입출력</vt:lpstr>
      <vt:lpstr>05 파일 입출력</vt:lpstr>
      <vt:lpstr>05 파일 입출력</vt:lpstr>
      <vt:lpstr>05 파일 입출력</vt:lpstr>
      <vt:lpstr>06 파이썬 문법 II</vt:lpstr>
      <vt:lpstr>06 파이썬 문법 II</vt:lpstr>
      <vt:lpstr>06 파이썬 문법 II</vt:lpstr>
      <vt:lpstr>06 파이썬 문법 II</vt:lpstr>
      <vt:lpstr>06 파이썬 문법 II</vt:lpstr>
      <vt:lpstr>PowerPoint 프레젠테이션</vt:lpstr>
      <vt:lpstr>07 실습</vt:lpstr>
      <vt:lpstr>07 실습</vt:lpstr>
      <vt:lpstr>07 실습</vt:lpstr>
      <vt:lpstr>-THANK YOU-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첫걸음 파이썬  핵심문법</dc:title>
  <dc:creator>admin</dc:creator>
  <cp:lastModifiedBy>user</cp:lastModifiedBy>
  <cp:revision>47</cp:revision>
  <dcterms:created xsi:type="dcterms:W3CDTF">2023-09-16T04:05:55Z</dcterms:created>
  <dcterms:modified xsi:type="dcterms:W3CDTF">2023-10-04T23:51:35Z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2023-09-16T00:00:00Z</vt:filetime>
  </property>
  <property fmtid="{D5CDD505-2E9C-101B-9397-08002B2CF9AE}" pid="3" name="Creator">
    <vt:lpwstr>Hancom PDF 1.3.0.542</vt:lpwstr>
  </property>
  <property fmtid="{D5CDD505-2E9C-101B-9397-08002B2CF9AE}" pid="4" name="LastSaved">
    <vt:filetime>2023-09-16T00:00:00Z</vt:filetime>
  </property>
</Properties>
</file>